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2" r:id="rId1"/>
  </p:sldMasterIdLst>
  <p:sldIdLst>
    <p:sldId id="256" r:id="rId2"/>
    <p:sldId id="258" r:id="rId3"/>
    <p:sldId id="259" r:id="rId4"/>
    <p:sldId id="260" r:id="rId5"/>
    <p:sldId id="261" r:id="rId6"/>
    <p:sldId id="262" r:id="rId7"/>
    <p:sldId id="263" r:id="rId8"/>
    <p:sldId id="264" r:id="rId9"/>
    <p:sldId id="265" r:id="rId10"/>
    <p:sldId id="266" r:id="rId11"/>
    <p:sldId id="257"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69" autoAdjust="0"/>
    <p:restoredTop sz="94660"/>
  </p:normalViewPr>
  <p:slideViewPr>
    <p:cSldViewPr snapToGrid="0">
      <p:cViewPr varScale="1">
        <p:scale>
          <a:sx n="90" d="100"/>
          <a:sy n="90" d="100"/>
        </p:scale>
        <p:origin x="126"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zh-TW" altLang="en-US"/>
              <a:t>按一下以編輯母片標題樣式</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按一下以編輯母片子標題樣式</a:t>
            </a:r>
            <a:endParaRPr lang="en-US" dirty="0"/>
          </a:p>
        </p:txBody>
      </p:sp>
      <p:sp>
        <p:nvSpPr>
          <p:cNvPr id="4" name="Date Placeholder 3"/>
          <p:cNvSpPr>
            <a:spLocks noGrp="1"/>
          </p:cNvSpPr>
          <p:nvPr>
            <p:ph type="dt" sz="half" idx="10"/>
          </p:nvPr>
        </p:nvSpPr>
        <p:spPr/>
        <p:txBody>
          <a:bodyPr/>
          <a:lstStyle/>
          <a:p>
            <a:fld id="{9BC2C525-7D66-434D-B81B-DB44B9D2BCA2}" type="datetimeFigureOut">
              <a:rPr lang="zh-TW" altLang="en-US" smtClean="0"/>
              <a:t>2023/2/1/Wed</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9C6D9D23-797E-44A6-B185-6A6239842210}" type="slidenum">
              <a:rPr lang="zh-TW" altLang="en-US" smtClean="0"/>
              <a:t>‹#›</a:t>
            </a:fld>
            <a:endParaRPr lang="zh-TW" altLang="en-US"/>
          </a:p>
        </p:txBody>
      </p:sp>
    </p:spTree>
    <p:extLst>
      <p:ext uri="{BB962C8B-B14F-4D97-AF65-F5344CB8AC3E}">
        <p14:creationId xmlns:p14="http://schemas.microsoft.com/office/powerpoint/2010/main" val="34988854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內容">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zh-TW" altLang="en-US"/>
              <a:t>按一下以編輯母片標題樣式</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9BC2C525-7D66-434D-B81B-DB44B9D2BCA2}" type="datetimeFigureOut">
              <a:rPr lang="zh-TW" altLang="en-US" smtClean="0"/>
              <a:t>2023/2/1/Wed</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9C6D9D23-797E-44A6-B185-6A6239842210}" type="slidenum">
              <a:rPr lang="zh-TW" altLang="en-US" smtClean="0"/>
              <a:t>‹#›</a:t>
            </a:fld>
            <a:endParaRPr lang="zh-TW" altLang="en-US"/>
          </a:p>
        </p:txBody>
      </p:sp>
    </p:spTree>
    <p:extLst>
      <p:ext uri="{BB962C8B-B14F-4D97-AF65-F5344CB8AC3E}">
        <p14:creationId xmlns:p14="http://schemas.microsoft.com/office/powerpoint/2010/main" val="6493617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zh-TW" altLang="en-US"/>
              <a:t>按一下以編輯母片標題樣式</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Date Placeholder 3"/>
          <p:cNvSpPr>
            <a:spLocks noGrp="1"/>
          </p:cNvSpPr>
          <p:nvPr>
            <p:ph type="dt" sz="half" idx="10"/>
          </p:nvPr>
        </p:nvSpPr>
        <p:spPr/>
        <p:txBody>
          <a:bodyPr/>
          <a:lstStyle/>
          <a:p>
            <a:fld id="{9BC2C525-7D66-434D-B81B-DB44B9D2BCA2}" type="datetimeFigureOut">
              <a:rPr lang="zh-TW" altLang="en-US" smtClean="0"/>
              <a:t>2023/2/1/Wed</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9C6D9D23-797E-44A6-B185-6A6239842210}" type="slidenum">
              <a:rPr lang="zh-TW" altLang="en-US" smtClean="0"/>
              <a:t>‹#›</a:t>
            </a:fld>
            <a:endParaRPr lang="zh-TW" altLang="en-US"/>
          </a:p>
        </p:txBody>
      </p:sp>
    </p:spTree>
    <p:extLst>
      <p:ext uri="{BB962C8B-B14F-4D97-AF65-F5344CB8AC3E}">
        <p14:creationId xmlns:p14="http://schemas.microsoft.com/office/powerpoint/2010/main" val="8086813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個內容">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zh-TW" altLang="en-US"/>
              <a:t>按一下以編輯母片標題樣式</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Date Placeholder 4"/>
          <p:cNvSpPr>
            <a:spLocks noGrp="1"/>
          </p:cNvSpPr>
          <p:nvPr>
            <p:ph type="dt" sz="half" idx="10"/>
          </p:nvPr>
        </p:nvSpPr>
        <p:spPr/>
        <p:txBody>
          <a:bodyPr/>
          <a:lstStyle/>
          <a:p>
            <a:fld id="{9BC2C525-7D66-434D-B81B-DB44B9D2BCA2}" type="datetimeFigureOut">
              <a:rPr lang="zh-TW" altLang="en-US" smtClean="0"/>
              <a:t>2023/2/1/Wed</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9C6D9D23-797E-44A6-B185-6A6239842210}" type="slidenum">
              <a:rPr lang="zh-TW" altLang="en-US" smtClean="0"/>
              <a:t>‹#›</a:t>
            </a:fld>
            <a:endParaRPr lang="zh-TW" altLang="en-US"/>
          </a:p>
        </p:txBody>
      </p:sp>
    </p:spTree>
    <p:extLst>
      <p:ext uri="{BB962C8B-B14F-4D97-AF65-F5344CB8AC3E}">
        <p14:creationId xmlns:p14="http://schemas.microsoft.com/office/powerpoint/2010/main" val="17120333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zh-TW" altLang="en-US"/>
              <a:t>按一下以編輯母片標題樣式</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7" name="Date Placeholder 6"/>
          <p:cNvSpPr>
            <a:spLocks noGrp="1"/>
          </p:cNvSpPr>
          <p:nvPr>
            <p:ph type="dt" sz="half" idx="10"/>
          </p:nvPr>
        </p:nvSpPr>
        <p:spPr/>
        <p:txBody>
          <a:bodyPr/>
          <a:lstStyle/>
          <a:p>
            <a:fld id="{9BC2C525-7D66-434D-B81B-DB44B9D2BCA2}" type="datetimeFigureOut">
              <a:rPr lang="zh-TW" altLang="en-US" smtClean="0"/>
              <a:t>2023/2/1/Wed</a:t>
            </a:fld>
            <a:endParaRPr lang="zh-TW" altLang="en-US"/>
          </a:p>
        </p:txBody>
      </p:sp>
      <p:sp>
        <p:nvSpPr>
          <p:cNvPr id="8" name="Footer Placeholder 7"/>
          <p:cNvSpPr>
            <a:spLocks noGrp="1"/>
          </p:cNvSpPr>
          <p:nvPr>
            <p:ph type="ftr" sz="quarter" idx="11"/>
          </p:nvPr>
        </p:nvSpPr>
        <p:spPr/>
        <p:txBody>
          <a:bodyPr/>
          <a:lstStyle/>
          <a:p>
            <a:endParaRPr lang="zh-TW" alt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9C6D9D23-797E-44A6-B185-6A6239842210}" type="slidenum">
              <a:rPr lang="zh-TW" altLang="en-US" smtClean="0"/>
              <a:t>‹#›</a:t>
            </a:fld>
            <a:endParaRPr lang="zh-TW" altLang="en-US"/>
          </a:p>
        </p:txBody>
      </p:sp>
    </p:spTree>
    <p:extLst>
      <p:ext uri="{BB962C8B-B14F-4D97-AF65-F5344CB8AC3E}">
        <p14:creationId xmlns:p14="http://schemas.microsoft.com/office/powerpoint/2010/main" val="25762380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Date Placeholder 2"/>
          <p:cNvSpPr>
            <a:spLocks noGrp="1"/>
          </p:cNvSpPr>
          <p:nvPr>
            <p:ph type="dt" sz="half" idx="10"/>
          </p:nvPr>
        </p:nvSpPr>
        <p:spPr/>
        <p:txBody>
          <a:bodyPr/>
          <a:lstStyle/>
          <a:p>
            <a:fld id="{9BC2C525-7D66-434D-B81B-DB44B9D2BCA2}" type="datetimeFigureOut">
              <a:rPr lang="zh-TW" altLang="en-US" smtClean="0"/>
              <a:t>2023/2/1/Wed</a:t>
            </a:fld>
            <a:endParaRPr lang="zh-TW" altLang="en-US"/>
          </a:p>
        </p:txBody>
      </p:sp>
      <p:sp>
        <p:nvSpPr>
          <p:cNvPr id="4" name="Footer Placeholder 3"/>
          <p:cNvSpPr>
            <a:spLocks noGrp="1"/>
          </p:cNvSpPr>
          <p:nvPr>
            <p:ph type="ftr" sz="quarter" idx="11"/>
          </p:nvPr>
        </p:nvSpPr>
        <p:spPr/>
        <p:txBody>
          <a:bodyPr/>
          <a:lstStyle/>
          <a:p>
            <a:endParaRPr lang="zh-TW" alt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9C6D9D23-797E-44A6-B185-6A6239842210}" type="slidenum">
              <a:rPr lang="zh-TW" altLang="en-US" smtClean="0"/>
              <a:t>‹#›</a:t>
            </a:fld>
            <a:endParaRPr lang="zh-TW" altLang="en-US"/>
          </a:p>
        </p:txBody>
      </p:sp>
    </p:spTree>
    <p:extLst>
      <p:ext uri="{BB962C8B-B14F-4D97-AF65-F5344CB8AC3E}">
        <p14:creationId xmlns:p14="http://schemas.microsoft.com/office/powerpoint/2010/main" val="40581550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BC2C525-7D66-434D-B81B-DB44B9D2BCA2}" type="datetimeFigureOut">
              <a:rPr lang="zh-TW" altLang="en-US" smtClean="0"/>
              <a:t>2023/2/1/Wed</a:t>
            </a:fld>
            <a:endParaRPr lang="zh-TW" altLang="en-US"/>
          </a:p>
        </p:txBody>
      </p:sp>
      <p:sp>
        <p:nvSpPr>
          <p:cNvPr id="3" name="Footer Placeholder 2"/>
          <p:cNvSpPr>
            <a:spLocks noGrp="1"/>
          </p:cNvSpPr>
          <p:nvPr>
            <p:ph type="ftr" sz="quarter" idx="11"/>
          </p:nvPr>
        </p:nvSpPr>
        <p:spPr/>
        <p:txBody>
          <a:bodyPr/>
          <a:lstStyle/>
          <a:p>
            <a:endParaRPr lang="zh-TW" alt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9C6D9D23-797E-44A6-B185-6A6239842210}" type="slidenum">
              <a:rPr lang="zh-TW" altLang="en-US" smtClean="0"/>
              <a:t>‹#›</a:t>
            </a:fld>
            <a:endParaRPr lang="zh-TW" altLang="en-US"/>
          </a:p>
        </p:txBody>
      </p:sp>
    </p:spTree>
    <p:extLst>
      <p:ext uri="{BB962C8B-B14F-4D97-AF65-F5344CB8AC3E}">
        <p14:creationId xmlns:p14="http://schemas.microsoft.com/office/powerpoint/2010/main" val="36529305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輔助字幕的內容">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zh-TW" altLang="en-US"/>
              <a:t>按一下以編輯母片標題樣式</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Date Placeholder 4"/>
          <p:cNvSpPr>
            <a:spLocks noGrp="1"/>
          </p:cNvSpPr>
          <p:nvPr>
            <p:ph type="dt" sz="half" idx="10"/>
          </p:nvPr>
        </p:nvSpPr>
        <p:spPr/>
        <p:txBody>
          <a:bodyPr/>
          <a:lstStyle/>
          <a:p>
            <a:fld id="{9BC2C525-7D66-434D-B81B-DB44B9D2BCA2}" type="datetimeFigureOut">
              <a:rPr lang="zh-TW" altLang="en-US" smtClean="0"/>
              <a:t>2023/2/1/Wed</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9C6D9D23-797E-44A6-B185-6A6239842210}" type="slidenum">
              <a:rPr lang="zh-TW" altLang="en-US" smtClean="0"/>
              <a:t>‹#›</a:t>
            </a:fld>
            <a:endParaRPr lang="zh-TW" altLang="en-US"/>
          </a:p>
        </p:txBody>
      </p:sp>
    </p:spTree>
    <p:extLst>
      <p:ext uri="{BB962C8B-B14F-4D97-AF65-F5344CB8AC3E}">
        <p14:creationId xmlns:p14="http://schemas.microsoft.com/office/powerpoint/2010/main" val="7626984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輔助字幕的圖片">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zh-TW" altLang="en-US"/>
              <a:t>按一下以編輯母片標題樣式</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TW" altLang="en-US"/>
              <a:t>按一下圖示以新增圖片</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Date Placeholder 4"/>
          <p:cNvSpPr>
            <a:spLocks noGrp="1"/>
          </p:cNvSpPr>
          <p:nvPr>
            <p:ph type="dt" sz="half" idx="10"/>
          </p:nvPr>
        </p:nvSpPr>
        <p:spPr/>
        <p:txBody>
          <a:bodyPr/>
          <a:lstStyle/>
          <a:p>
            <a:fld id="{9BC2C525-7D66-434D-B81B-DB44B9D2BCA2}" type="datetimeFigureOut">
              <a:rPr lang="zh-TW" altLang="en-US" smtClean="0"/>
              <a:t>2023/2/1/Wed</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9C6D9D23-797E-44A6-B185-6A6239842210}" type="slidenum">
              <a:rPr lang="zh-TW" altLang="en-US" smtClean="0"/>
              <a:t>‹#›</a:t>
            </a:fld>
            <a:endParaRPr lang="zh-TW" altLang="en-US"/>
          </a:p>
        </p:txBody>
      </p:sp>
    </p:spTree>
    <p:extLst>
      <p:ext uri="{BB962C8B-B14F-4D97-AF65-F5344CB8AC3E}">
        <p14:creationId xmlns:p14="http://schemas.microsoft.com/office/powerpoint/2010/main" val="41550954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標題與輔助字幕">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zh-TW" altLang="en-US"/>
              <a:t>按一下以編輯母片標題樣式</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Date Placeholder 3"/>
          <p:cNvSpPr>
            <a:spLocks noGrp="1"/>
          </p:cNvSpPr>
          <p:nvPr>
            <p:ph type="dt" sz="half" idx="10"/>
          </p:nvPr>
        </p:nvSpPr>
        <p:spPr/>
        <p:txBody>
          <a:bodyPr/>
          <a:lstStyle/>
          <a:p>
            <a:fld id="{9BC2C525-7D66-434D-B81B-DB44B9D2BCA2}" type="datetimeFigureOut">
              <a:rPr lang="zh-TW" altLang="en-US" smtClean="0"/>
              <a:t>2023/2/1/Wed</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9C6D9D23-797E-44A6-B185-6A6239842210}" type="slidenum">
              <a:rPr lang="zh-TW" altLang="en-US" smtClean="0"/>
              <a:t>‹#›</a:t>
            </a:fld>
            <a:endParaRPr lang="zh-TW" altLang="en-US"/>
          </a:p>
        </p:txBody>
      </p:sp>
    </p:spTree>
    <p:extLst>
      <p:ext uri="{BB962C8B-B14F-4D97-AF65-F5344CB8AC3E}">
        <p14:creationId xmlns:p14="http://schemas.microsoft.com/office/powerpoint/2010/main" val="282844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引述 (含輔助字幕)">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zh-TW" altLang="en-US"/>
              <a:t>按一下以編輯母片標題樣式</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TW" altLang="en-US"/>
              <a:t>按一下以編輯母片文字樣式</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Date Placeholder 3"/>
          <p:cNvSpPr>
            <a:spLocks noGrp="1"/>
          </p:cNvSpPr>
          <p:nvPr>
            <p:ph type="dt" sz="half" idx="10"/>
          </p:nvPr>
        </p:nvSpPr>
        <p:spPr/>
        <p:txBody>
          <a:bodyPr/>
          <a:lstStyle/>
          <a:p>
            <a:fld id="{9BC2C525-7D66-434D-B81B-DB44B9D2BCA2}" type="datetimeFigureOut">
              <a:rPr lang="zh-TW" altLang="en-US" smtClean="0"/>
              <a:t>2023/2/1/Wed</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9C6D9D23-797E-44A6-B185-6A6239842210}" type="slidenum">
              <a:rPr lang="zh-TW" altLang="en-US" smtClean="0"/>
              <a:t>‹#›</a:t>
            </a:fld>
            <a:endParaRPr lang="zh-TW" alt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7983433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名片">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zh-TW" altLang="en-US"/>
              <a:t>按一下以編輯母片標題樣式</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zh-TW" altLang="en-US"/>
              <a:t>按一下以編輯母片文字樣式</a:t>
            </a:r>
          </a:p>
        </p:txBody>
      </p:sp>
      <p:sp>
        <p:nvSpPr>
          <p:cNvPr id="5" name="Date Placeholder 4"/>
          <p:cNvSpPr>
            <a:spLocks noGrp="1"/>
          </p:cNvSpPr>
          <p:nvPr>
            <p:ph type="dt" sz="half" idx="10"/>
          </p:nvPr>
        </p:nvSpPr>
        <p:spPr/>
        <p:txBody>
          <a:bodyPr/>
          <a:lstStyle/>
          <a:p>
            <a:fld id="{9BC2C525-7D66-434D-B81B-DB44B9D2BCA2}" type="datetimeFigureOut">
              <a:rPr lang="zh-TW" altLang="en-US" smtClean="0"/>
              <a:t>2023/2/1/Wed</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9C6D9D23-797E-44A6-B185-6A6239842210}" type="slidenum">
              <a:rPr lang="zh-TW" altLang="en-US" smtClean="0"/>
              <a:t>‹#›</a:t>
            </a:fld>
            <a:endParaRPr lang="zh-TW" altLang="en-US"/>
          </a:p>
        </p:txBody>
      </p:sp>
    </p:spTree>
    <p:extLst>
      <p:ext uri="{BB962C8B-B14F-4D97-AF65-F5344CB8AC3E}">
        <p14:creationId xmlns:p14="http://schemas.microsoft.com/office/powerpoint/2010/main" val="2590531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引述名片">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zh-TW" altLang="en-US"/>
              <a:t>按一下以編輯母片標題樣式</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TW" altLang="en-US"/>
              <a:t>按一下以編輯母片文字樣式</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zh-TW" altLang="en-US"/>
              <a:t>按一下以編輯母片文字樣式</a:t>
            </a:r>
          </a:p>
        </p:txBody>
      </p:sp>
      <p:sp>
        <p:nvSpPr>
          <p:cNvPr id="5" name="Date Placeholder 4"/>
          <p:cNvSpPr>
            <a:spLocks noGrp="1"/>
          </p:cNvSpPr>
          <p:nvPr>
            <p:ph type="dt" sz="half" idx="10"/>
          </p:nvPr>
        </p:nvSpPr>
        <p:spPr/>
        <p:txBody>
          <a:bodyPr/>
          <a:lstStyle/>
          <a:p>
            <a:fld id="{9BC2C525-7D66-434D-B81B-DB44B9D2BCA2}" type="datetimeFigureOut">
              <a:rPr lang="zh-TW" altLang="en-US" smtClean="0"/>
              <a:t>2023/2/1/Wed</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9C6D9D23-797E-44A6-B185-6A6239842210}" type="slidenum">
              <a:rPr lang="zh-TW" altLang="en-US" smtClean="0"/>
              <a:t>‹#›</a:t>
            </a:fld>
            <a:endParaRPr lang="zh-TW" alt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0490237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是非題">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zh-TW" altLang="en-US"/>
              <a:t>按一下以編輯母片標題樣式</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TW" altLang="en-US"/>
              <a:t>按一下以編輯母片文字樣式</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zh-TW" altLang="en-US"/>
              <a:t>按一下以編輯母片文字樣式</a:t>
            </a:r>
          </a:p>
        </p:txBody>
      </p:sp>
      <p:sp>
        <p:nvSpPr>
          <p:cNvPr id="5" name="Date Placeholder 4"/>
          <p:cNvSpPr>
            <a:spLocks noGrp="1"/>
          </p:cNvSpPr>
          <p:nvPr>
            <p:ph type="dt" sz="half" idx="10"/>
          </p:nvPr>
        </p:nvSpPr>
        <p:spPr/>
        <p:txBody>
          <a:bodyPr/>
          <a:lstStyle/>
          <a:p>
            <a:fld id="{9BC2C525-7D66-434D-B81B-DB44B9D2BCA2}" type="datetimeFigureOut">
              <a:rPr lang="zh-TW" altLang="en-US" smtClean="0"/>
              <a:t>2023/2/1/Wed</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9C6D9D23-797E-44A6-B185-6A6239842210}" type="slidenum">
              <a:rPr lang="zh-TW" altLang="en-US" smtClean="0"/>
              <a:t>‹#›</a:t>
            </a:fld>
            <a:endParaRPr lang="zh-TW" altLang="en-US"/>
          </a:p>
        </p:txBody>
      </p:sp>
    </p:spTree>
    <p:extLst>
      <p:ext uri="{BB962C8B-B14F-4D97-AF65-F5344CB8AC3E}">
        <p14:creationId xmlns:p14="http://schemas.microsoft.com/office/powerpoint/2010/main" val="11580726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Vertical Text Placeholder 2"/>
          <p:cNvSpPr>
            <a:spLocks noGrp="1"/>
          </p:cNvSpPr>
          <p:nvPr>
            <p:ph type="body" orient="vert" idx="1"/>
          </p:nvPr>
        </p:nvSpPr>
        <p:spPr/>
        <p:txBody>
          <a:bodyPr vert="eaVert" ancho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9BC2C525-7D66-434D-B81B-DB44B9D2BCA2}" type="datetimeFigureOut">
              <a:rPr lang="zh-TW" altLang="en-US" smtClean="0"/>
              <a:t>2023/2/1/Wed</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9C6D9D23-797E-44A6-B185-6A6239842210}" type="slidenum">
              <a:rPr lang="zh-TW" altLang="en-US" smtClean="0"/>
              <a:t>‹#›</a:t>
            </a:fld>
            <a:endParaRPr lang="zh-TW" altLang="en-US"/>
          </a:p>
        </p:txBody>
      </p:sp>
    </p:spTree>
    <p:extLst>
      <p:ext uri="{BB962C8B-B14F-4D97-AF65-F5344CB8AC3E}">
        <p14:creationId xmlns:p14="http://schemas.microsoft.com/office/powerpoint/2010/main" val="25826471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zh-TW" altLang="en-US"/>
              <a:t>按一下以編輯母片標題樣式</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9BC2C525-7D66-434D-B81B-DB44B9D2BCA2}" type="datetimeFigureOut">
              <a:rPr lang="zh-TW" altLang="en-US" smtClean="0"/>
              <a:t>2023/2/1/Wed</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9C6D9D23-797E-44A6-B185-6A6239842210}" type="slidenum">
              <a:rPr lang="zh-TW" altLang="en-US" smtClean="0"/>
              <a:t>‹#›</a:t>
            </a:fld>
            <a:endParaRPr lang="zh-TW" altLang="en-US"/>
          </a:p>
        </p:txBody>
      </p:sp>
    </p:spTree>
    <p:extLst>
      <p:ext uri="{BB962C8B-B14F-4D97-AF65-F5344CB8AC3E}">
        <p14:creationId xmlns:p14="http://schemas.microsoft.com/office/powerpoint/2010/main" val="10212939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zh-TW" altLang="en-US"/>
              <a:t>按一下以編輯母片標題樣式</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9BC2C525-7D66-434D-B81B-DB44B9D2BCA2}" type="datetimeFigureOut">
              <a:rPr lang="zh-TW" altLang="en-US" smtClean="0"/>
              <a:t>2023/2/1/Wed</a:t>
            </a:fld>
            <a:endParaRPr lang="zh-TW" alt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zh-TW" alt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9C6D9D23-797E-44A6-B185-6A6239842210}" type="slidenum">
              <a:rPr lang="zh-TW" altLang="en-US" smtClean="0"/>
              <a:t>‹#›</a:t>
            </a:fld>
            <a:endParaRPr lang="zh-TW" altLang="en-US"/>
          </a:p>
        </p:txBody>
      </p:sp>
    </p:spTree>
    <p:extLst>
      <p:ext uri="{BB962C8B-B14F-4D97-AF65-F5344CB8AC3E}">
        <p14:creationId xmlns:p14="http://schemas.microsoft.com/office/powerpoint/2010/main" val="2284998704"/>
      </p:ext>
    </p:extLst>
  </p:cSld>
  <p:clrMap bg1="lt1" tx1="dk1" bg2="lt2" tx2="dk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 id="2147483768" r:id="rId6"/>
    <p:sldLayoutId id="2147483769" r:id="rId7"/>
    <p:sldLayoutId id="2147483770" r:id="rId8"/>
    <p:sldLayoutId id="2147483771" r:id="rId9"/>
    <p:sldLayoutId id="2147483772" r:id="rId10"/>
    <p:sldLayoutId id="2147483773" r:id="rId11"/>
    <p:sldLayoutId id="2147483774" r:id="rId12"/>
    <p:sldLayoutId id="2147483775" r:id="rId13"/>
    <p:sldLayoutId id="2147483776" r:id="rId14"/>
    <p:sldLayoutId id="2147483777" r:id="rId15"/>
    <p:sldLayoutId id="2147483778"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id="{63A84E5A-86B6-401D-E79D-C4E9B8288CC9}"/>
              </a:ext>
            </a:extLst>
          </p:cNvPr>
          <p:cNvSpPr/>
          <p:nvPr/>
        </p:nvSpPr>
        <p:spPr>
          <a:xfrm>
            <a:off x="1010982" y="447419"/>
            <a:ext cx="11050589" cy="5521896"/>
          </a:xfrm>
          <a:prstGeom prst="rect">
            <a:avLst/>
          </a:prstGeom>
          <a:noFill/>
        </p:spPr>
        <p:txBody>
          <a:bodyPr wrap="none" lIns="91440" tIns="45720" rIns="91440" bIns="45720">
            <a:spAutoFit/>
          </a:bodyPr>
          <a:lstStyle/>
          <a:p>
            <a:r>
              <a:rPr lang="zh-TW" altLang="en-US" sz="5400" b="1" cap="none" spc="0" dirty="0">
                <a:ln w="0"/>
                <a:solidFill>
                  <a:schemeClr val="tx2">
                    <a:lumMod val="50000"/>
                  </a:schemeClr>
                </a:solidFill>
                <a:effectLst>
                  <a:reflection blurRad="6350" stA="53000" endA="300" endPos="35500" dir="5400000" sy="-90000" algn="bl" rotWithShape="0"/>
                </a:effectLst>
              </a:rPr>
              <a:t> 俄烏戰爭一年暴露的深層因素：</a:t>
            </a:r>
            <a:endParaRPr lang="en-US" altLang="zh-TW" sz="5400" b="1" cap="none" spc="0" dirty="0">
              <a:ln w="0"/>
              <a:solidFill>
                <a:schemeClr val="tx2">
                  <a:lumMod val="50000"/>
                </a:schemeClr>
              </a:solidFill>
              <a:effectLst>
                <a:reflection blurRad="6350" stA="53000" endA="300" endPos="35500" dir="5400000" sy="-90000" algn="bl" rotWithShape="0"/>
              </a:effectLst>
            </a:endParaRPr>
          </a:p>
          <a:p>
            <a:r>
              <a:rPr lang="zh-TW" altLang="en-US" sz="5400" b="1" dirty="0">
                <a:ln w="0"/>
                <a:solidFill>
                  <a:schemeClr val="tx2">
                    <a:lumMod val="50000"/>
                  </a:schemeClr>
                </a:solidFill>
                <a:effectLst>
                  <a:reflection blurRad="6350" stA="53000" endA="300" endPos="35500" dir="5400000" sy="-90000" algn="bl" rotWithShape="0"/>
                </a:effectLst>
              </a:rPr>
              <a:t> 歷史、民族、制度、大國博弈</a:t>
            </a:r>
            <a:endParaRPr lang="en-US" altLang="zh-TW" sz="5400" b="1" cap="none" spc="0" dirty="0">
              <a:ln w="0"/>
              <a:solidFill>
                <a:schemeClr val="tx2">
                  <a:lumMod val="50000"/>
                </a:schemeClr>
              </a:solidFill>
              <a:effectLst>
                <a:reflection blurRad="6350" stA="53000" endA="300" endPos="35500" dir="5400000" sy="-90000" algn="bl" rotWithShape="0"/>
              </a:effectLst>
            </a:endParaRPr>
          </a:p>
          <a:p>
            <a:pPr algn="ctr"/>
            <a:endParaRPr lang="en-US" altLang="zh-TW" sz="2800" dirty="0">
              <a:ln w="0"/>
              <a:solidFill>
                <a:schemeClr val="tx2">
                  <a:lumMod val="50000"/>
                </a:schemeClr>
              </a:solidFill>
              <a:effectLst>
                <a:reflection blurRad="6350" stA="53000" endA="300" endPos="35500" dir="5400000" sy="-90000" algn="bl" rotWithShape="0"/>
              </a:effectLst>
            </a:endParaRPr>
          </a:p>
          <a:p>
            <a:pPr algn="ctr">
              <a:lnSpc>
                <a:spcPct val="150000"/>
              </a:lnSpc>
            </a:pPr>
            <a:r>
              <a:rPr lang="zh-TW" altLang="en-US" sz="3600" b="1" dirty="0">
                <a:ln w="0"/>
                <a:solidFill>
                  <a:schemeClr val="tx2">
                    <a:lumMod val="50000"/>
                  </a:schemeClr>
                </a:solidFill>
                <a:effectLst>
                  <a:reflection blurRad="6350" stA="53000" endA="300" endPos="35500" dir="5400000" sy="-90000" algn="bl" rotWithShape="0"/>
                </a:effectLst>
              </a:rPr>
              <a:t>周陽山教授</a:t>
            </a:r>
            <a:endParaRPr lang="en-US" altLang="zh-TW" sz="3600" b="1" dirty="0">
              <a:ln w="0"/>
              <a:solidFill>
                <a:schemeClr val="tx2">
                  <a:lumMod val="50000"/>
                </a:schemeClr>
              </a:solidFill>
              <a:effectLst>
                <a:reflection blurRad="6350" stA="53000" endA="300" endPos="35500" dir="5400000" sy="-90000" algn="bl" rotWithShape="0"/>
              </a:effectLst>
            </a:endParaRPr>
          </a:p>
          <a:p>
            <a:pPr algn="ctr">
              <a:lnSpc>
                <a:spcPct val="150000"/>
              </a:lnSpc>
            </a:pPr>
            <a:r>
              <a:rPr lang="zh-TW" altLang="en-US" sz="2800" dirty="0">
                <a:ln w="0"/>
                <a:solidFill>
                  <a:schemeClr val="tx2">
                    <a:lumMod val="50000"/>
                  </a:schemeClr>
                </a:solidFill>
                <a:effectLst>
                  <a:reflection blurRad="6350" stA="53000" endA="300" endPos="35500" dir="5400000" sy="-90000" algn="bl" rotWithShape="0"/>
                </a:effectLst>
              </a:rPr>
              <a:t>美國哥倫比亞大學政治學博士</a:t>
            </a:r>
            <a:endParaRPr lang="en-US" altLang="zh-TW" sz="2800" dirty="0">
              <a:ln w="0"/>
              <a:solidFill>
                <a:schemeClr val="tx2">
                  <a:lumMod val="50000"/>
                </a:schemeClr>
              </a:solidFill>
              <a:effectLst>
                <a:reflection blurRad="6350" stA="53000" endA="300" endPos="35500" dir="5400000" sy="-90000" algn="bl" rotWithShape="0"/>
              </a:effectLst>
            </a:endParaRPr>
          </a:p>
          <a:p>
            <a:pPr algn="ctr">
              <a:lnSpc>
                <a:spcPct val="150000"/>
              </a:lnSpc>
            </a:pPr>
            <a:endParaRPr lang="en-US" altLang="zh-TW" sz="2800" dirty="0">
              <a:ln w="0"/>
              <a:solidFill>
                <a:schemeClr val="tx2">
                  <a:lumMod val="50000"/>
                </a:schemeClr>
              </a:solidFill>
              <a:effectLst>
                <a:reflection blurRad="6350" stA="53000" endA="300" endPos="35500" dir="5400000" sy="-90000" algn="bl" rotWithShape="0"/>
              </a:effectLst>
            </a:endParaRPr>
          </a:p>
          <a:p>
            <a:pPr algn="ctr">
              <a:lnSpc>
                <a:spcPct val="150000"/>
              </a:lnSpc>
            </a:pPr>
            <a:r>
              <a:rPr lang="zh-TW" altLang="en-US" sz="2800" b="0" cap="none" spc="0" dirty="0">
                <a:ln w="0"/>
                <a:solidFill>
                  <a:schemeClr val="tx2">
                    <a:lumMod val="50000"/>
                  </a:schemeClr>
                </a:solidFill>
                <a:effectLst>
                  <a:reflection blurRad="6350" stA="53000" endA="300" endPos="35500" dir="5400000" sy="-90000" algn="bl" rotWithShape="0"/>
                </a:effectLst>
              </a:rPr>
              <a:t>現任：中國文化大學國家發展與中國大陸研究所教授</a:t>
            </a:r>
            <a:endParaRPr lang="en-US" altLang="zh-TW" sz="2800" b="0" cap="none" spc="0" dirty="0">
              <a:ln w="0"/>
              <a:solidFill>
                <a:schemeClr val="tx2">
                  <a:lumMod val="50000"/>
                </a:schemeClr>
              </a:solidFill>
              <a:effectLst>
                <a:reflection blurRad="6350" stA="53000" endA="300" endPos="35500" dir="5400000" sy="-90000" algn="bl" rotWithShape="0"/>
              </a:effectLst>
            </a:endParaRPr>
          </a:p>
          <a:p>
            <a:pPr algn="ctr">
              <a:lnSpc>
                <a:spcPct val="150000"/>
              </a:lnSpc>
            </a:pPr>
            <a:r>
              <a:rPr lang="zh-TW" altLang="en-US" sz="2800" dirty="0">
                <a:ln w="0"/>
                <a:solidFill>
                  <a:schemeClr val="tx2">
                    <a:lumMod val="50000"/>
                  </a:schemeClr>
                </a:solidFill>
                <a:effectLst>
                  <a:reflection blurRad="6350" stA="53000" endA="300" endPos="35500" dir="5400000" sy="-90000" algn="bl" rotWithShape="0"/>
                </a:effectLst>
              </a:rPr>
              <a:t>曾任台灣大學教授、立法委員、國大代表、金門大學教授、監察委員</a:t>
            </a:r>
            <a:endParaRPr lang="en-US" altLang="zh-TW" sz="2800" b="0" cap="none" spc="0" dirty="0">
              <a:ln w="0"/>
              <a:solidFill>
                <a:schemeClr val="tx2">
                  <a:lumMod val="50000"/>
                </a:schemeClr>
              </a:solidFill>
              <a:effectLst>
                <a:reflection blurRad="6350" stA="53000" endA="300" endPos="35500" dir="5400000" sy="-90000" algn="bl" rotWithShape="0"/>
              </a:effectLst>
            </a:endParaRPr>
          </a:p>
        </p:txBody>
      </p:sp>
    </p:spTree>
    <p:extLst>
      <p:ext uri="{BB962C8B-B14F-4D97-AF65-F5344CB8AC3E}">
        <p14:creationId xmlns:p14="http://schemas.microsoft.com/office/powerpoint/2010/main" val="33636343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字方塊 6">
            <a:extLst>
              <a:ext uri="{FF2B5EF4-FFF2-40B4-BE49-F238E27FC236}">
                <a16:creationId xmlns:a16="http://schemas.microsoft.com/office/drawing/2014/main" id="{F9A41D71-B579-5FC5-3B82-D2A146A40683}"/>
              </a:ext>
            </a:extLst>
          </p:cNvPr>
          <p:cNvSpPr txBox="1"/>
          <p:nvPr/>
        </p:nvSpPr>
        <p:spPr>
          <a:xfrm>
            <a:off x="1920061" y="843661"/>
            <a:ext cx="8106439" cy="4803303"/>
          </a:xfrm>
          <a:prstGeom prst="rect">
            <a:avLst/>
          </a:prstGeom>
          <a:noFill/>
        </p:spPr>
        <p:txBody>
          <a:bodyPr wrap="square">
            <a:spAutoFit/>
          </a:bodyPr>
          <a:lstStyle/>
          <a:p>
            <a:pPr>
              <a:lnSpc>
                <a:spcPct val="150000"/>
              </a:lnSpc>
            </a:pPr>
            <a:r>
              <a:rPr lang="zh-TW" altLang="zh-TW" sz="4400" b="1" kern="100" dirty="0">
                <a:effectLst/>
                <a:latin typeface="Calibri" panose="020F0502020204030204" pitchFamily="34" charset="0"/>
                <a:ea typeface="新細明體" panose="02020500000000000000" pitchFamily="18" charset="-120"/>
                <a:cs typeface="Times New Roman" panose="02020603050405020304" pitchFamily="18" charset="0"/>
              </a:rPr>
              <a:t>大綱</a:t>
            </a:r>
            <a:endParaRPr lang="zh-TW" altLang="zh-TW" sz="4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a:lnSpc>
                <a:spcPct val="150000"/>
              </a:lnSpc>
            </a:pP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一丶俄烏衝突的歷史背景：</a:t>
            </a:r>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Russia, </a:t>
            </a:r>
            <a:r>
              <a:rPr lang="en-US" altLang="zh-TW" sz="1800" b="1" kern="100" dirty="0" err="1">
                <a:effectLst/>
                <a:latin typeface="Calibri" panose="020F0502020204030204" pitchFamily="34" charset="0"/>
                <a:ea typeface="新細明體" panose="02020500000000000000" pitchFamily="18" charset="-120"/>
                <a:cs typeface="Times New Roman" panose="02020603050405020304" pitchFamily="18" charset="0"/>
              </a:rPr>
              <a:t>Belorus</a:t>
            </a:r>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 Ukraine and pan-</a:t>
            </a:r>
            <a:r>
              <a:rPr lang="en-US" altLang="zh-TW" sz="1800" b="1" kern="100" dirty="0" err="1">
                <a:effectLst/>
                <a:latin typeface="Calibri" panose="020F0502020204030204" pitchFamily="34" charset="0"/>
                <a:ea typeface="新細明體" panose="02020500000000000000" pitchFamily="18" charset="-120"/>
                <a:cs typeface="Times New Roman" panose="02020603050405020304" pitchFamily="18" charset="0"/>
              </a:rPr>
              <a:t>Slavonicism</a:t>
            </a:r>
            <a:endParaRPr lang="zh-TW" altLang="zh-TW" sz="16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a:lnSpc>
                <a:spcPct val="150000"/>
              </a:lnSpc>
            </a:pP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二丶烏克蘭民族問題：俄語／烏語；東正教／天主教；親俄／親西方</a:t>
            </a:r>
            <a:endParaRPr lang="zh-TW" altLang="zh-TW" sz="16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a:lnSpc>
                <a:spcPct val="150000"/>
              </a:lnSpc>
            </a:pP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三丶烏克蘭－波蘭的長期恩怨；新納粹問題；貪腐與</a:t>
            </a:r>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kleptocracy </a:t>
            </a:r>
            <a:endParaRPr lang="zh-TW" altLang="zh-TW" sz="16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a:lnSpc>
                <a:spcPct val="150000"/>
              </a:lnSpc>
            </a:pP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四丶烏克蘭的憲政體制：半總統制的困境，與俄羅斯政制的比較</a:t>
            </a:r>
            <a:endParaRPr lang="zh-TW" altLang="zh-TW" sz="16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a:lnSpc>
                <a:spcPct val="150000"/>
              </a:lnSpc>
            </a:pP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五丶民主化與自由化的挑戰</a:t>
            </a:r>
            <a:endParaRPr lang="zh-TW" altLang="zh-TW" sz="16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a:lnSpc>
                <a:spcPct val="150000"/>
              </a:lnSpc>
            </a:pP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六丶俄烏衝突與和解方案</a:t>
            </a:r>
            <a:endParaRPr lang="zh-TW" altLang="zh-TW" sz="16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a:lnSpc>
                <a:spcPct val="150000"/>
              </a:lnSpc>
            </a:pP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七丶大國博奕與代理人戰爭</a:t>
            </a:r>
            <a:endParaRPr lang="zh-TW" altLang="zh-TW" sz="16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a:lnSpc>
                <a:spcPct val="150000"/>
              </a:lnSpc>
            </a:pP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八丶烏克蘭危機對兩岸的啓示</a:t>
            </a:r>
            <a:endParaRPr lang="zh-TW" altLang="zh-TW" sz="16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a:lnSpc>
                <a:spcPct val="150000"/>
              </a:lnSpc>
            </a:pP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九丶總結</a:t>
            </a:r>
            <a:endParaRPr lang="zh-TW" altLang="zh-TW" sz="1600" kern="100" dirty="0">
              <a:effectLst/>
              <a:latin typeface="Calibri" panose="020F0502020204030204" pitchFamily="34" charset="0"/>
              <a:ea typeface="新細明體" panose="02020500000000000000" pitchFamily="18" charset="-120"/>
              <a:cs typeface="Times New Roman" panose="02020603050405020304" pitchFamily="18" charset="0"/>
            </a:endParaRPr>
          </a:p>
        </p:txBody>
      </p:sp>
    </p:spTree>
    <p:extLst>
      <p:ext uri="{BB962C8B-B14F-4D97-AF65-F5344CB8AC3E}">
        <p14:creationId xmlns:p14="http://schemas.microsoft.com/office/powerpoint/2010/main" val="32871443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圖片 4">
            <a:extLst>
              <a:ext uri="{FF2B5EF4-FFF2-40B4-BE49-F238E27FC236}">
                <a16:creationId xmlns:a16="http://schemas.microsoft.com/office/drawing/2014/main" id="{274DE041-C24D-4B47-7566-C3C3D1F2D6F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08512" y="700781"/>
            <a:ext cx="8490130" cy="5021765"/>
          </a:xfrm>
          <a:prstGeom prst="rect">
            <a:avLst/>
          </a:prstGeom>
        </p:spPr>
      </p:pic>
      <p:sp>
        <p:nvSpPr>
          <p:cNvPr id="7" name="文字方塊 6">
            <a:extLst>
              <a:ext uri="{FF2B5EF4-FFF2-40B4-BE49-F238E27FC236}">
                <a16:creationId xmlns:a16="http://schemas.microsoft.com/office/drawing/2014/main" id="{E047C5B1-1435-2527-F96F-CC0999CBB5B7}"/>
              </a:ext>
            </a:extLst>
          </p:cNvPr>
          <p:cNvSpPr txBox="1"/>
          <p:nvPr/>
        </p:nvSpPr>
        <p:spPr>
          <a:xfrm>
            <a:off x="1751271" y="5834053"/>
            <a:ext cx="8689458" cy="646331"/>
          </a:xfrm>
          <a:prstGeom prst="rect">
            <a:avLst/>
          </a:prstGeom>
          <a:noFill/>
        </p:spPr>
        <p:txBody>
          <a:bodyPr wrap="square">
            <a:spAutoFit/>
          </a:bodyPr>
          <a:lstStyle/>
          <a:p>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Ilya </a:t>
            </a:r>
            <a:r>
              <a:rPr lang="en-US" altLang="zh-TW" sz="1800" b="1" kern="100" dirty="0" err="1">
                <a:effectLst/>
                <a:latin typeface="Calibri" panose="020F0502020204030204" pitchFamily="34" charset="0"/>
                <a:ea typeface="新細明體" panose="02020500000000000000" pitchFamily="18" charset="-120"/>
                <a:cs typeface="Times New Roman" panose="02020603050405020304" pitchFamily="18" charset="0"/>
              </a:rPr>
              <a:t>Yefimovich</a:t>
            </a:r>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 </a:t>
            </a:r>
            <a:r>
              <a:rPr lang="en-US" altLang="zh-TW" sz="1800" b="1" kern="100" dirty="0" err="1">
                <a:effectLst/>
                <a:latin typeface="Calibri" panose="020F0502020204030204" pitchFamily="34" charset="0"/>
                <a:ea typeface="新細明體" panose="02020500000000000000" pitchFamily="18" charset="-120"/>
                <a:cs typeface="Times New Roman" panose="02020603050405020304" pitchFamily="18" charset="0"/>
              </a:rPr>
              <a:t>Repin</a:t>
            </a: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a:t>
            </a:r>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1844</a:t>
            </a: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a:t>
            </a:r>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1930</a:t>
            </a: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）的油畫《札波羅結哥薩克致土耳其蘇丹的回信》（</a:t>
            </a:r>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1978</a:t>
            </a: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a:t>
            </a:r>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1891</a:t>
            </a: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）描繪的烏克蘭哥薩克形象</a:t>
            </a:r>
            <a:endParaRPr lang="zh-TW" altLang="zh-TW" sz="1800" kern="100" dirty="0">
              <a:effectLst/>
              <a:latin typeface="Calibri" panose="020F0502020204030204" pitchFamily="34" charset="0"/>
              <a:ea typeface="新細明體" panose="02020500000000000000" pitchFamily="18" charset="-120"/>
              <a:cs typeface="Times New Roman" panose="02020603050405020304" pitchFamily="18" charset="0"/>
            </a:endParaRPr>
          </a:p>
        </p:txBody>
      </p:sp>
    </p:spTree>
    <p:extLst>
      <p:ext uri="{BB962C8B-B14F-4D97-AF65-F5344CB8AC3E}">
        <p14:creationId xmlns:p14="http://schemas.microsoft.com/office/powerpoint/2010/main" val="3952462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圖片 4">
            <a:extLst>
              <a:ext uri="{FF2B5EF4-FFF2-40B4-BE49-F238E27FC236}">
                <a16:creationId xmlns:a16="http://schemas.microsoft.com/office/drawing/2014/main" id="{AA64444D-EA59-71AF-780A-BDEB533AA9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2428" y="342127"/>
            <a:ext cx="7671423" cy="5426866"/>
          </a:xfrm>
          <a:prstGeom prst="rect">
            <a:avLst/>
          </a:prstGeom>
        </p:spPr>
      </p:pic>
      <p:sp>
        <p:nvSpPr>
          <p:cNvPr id="7" name="文字方塊 6">
            <a:extLst>
              <a:ext uri="{FF2B5EF4-FFF2-40B4-BE49-F238E27FC236}">
                <a16:creationId xmlns:a16="http://schemas.microsoft.com/office/drawing/2014/main" id="{91677BC7-D985-35DA-0BF2-AEA2A166F472}"/>
              </a:ext>
            </a:extLst>
          </p:cNvPr>
          <p:cNvSpPr txBox="1"/>
          <p:nvPr/>
        </p:nvSpPr>
        <p:spPr>
          <a:xfrm>
            <a:off x="1898781" y="6051054"/>
            <a:ext cx="8394437" cy="369332"/>
          </a:xfrm>
          <a:prstGeom prst="rect">
            <a:avLst/>
          </a:prstGeom>
          <a:noFill/>
        </p:spPr>
        <p:txBody>
          <a:bodyPr wrap="square">
            <a:spAutoFit/>
          </a:bodyPr>
          <a:lstStyle/>
          <a:p>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Polish–Lithuanian Commonwealth</a:t>
            </a: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a:t>
            </a:r>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1569</a:t>
            </a: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a:t>
            </a:r>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1792</a:t>
            </a: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）波—立王國，亦稱波</a:t>
            </a:r>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a:t>
            </a: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立聯邦</a:t>
            </a:r>
            <a:endParaRPr lang="zh-TW" altLang="zh-TW" sz="1800" kern="100" dirty="0">
              <a:effectLst/>
              <a:latin typeface="Calibri" panose="020F0502020204030204" pitchFamily="34" charset="0"/>
              <a:ea typeface="新細明體" panose="02020500000000000000" pitchFamily="18" charset="-120"/>
              <a:cs typeface="Times New Roman" panose="02020603050405020304" pitchFamily="18" charset="0"/>
            </a:endParaRPr>
          </a:p>
        </p:txBody>
      </p:sp>
    </p:spTree>
    <p:extLst>
      <p:ext uri="{BB962C8B-B14F-4D97-AF65-F5344CB8AC3E}">
        <p14:creationId xmlns:p14="http://schemas.microsoft.com/office/powerpoint/2010/main" val="6756594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圖片 4">
            <a:extLst>
              <a:ext uri="{FF2B5EF4-FFF2-40B4-BE49-F238E27FC236}">
                <a16:creationId xmlns:a16="http://schemas.microsoft.com/office/drawing/2014/main" id="{52F5251F-3320-E8A7-7F49-AD7DAC46408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92588" y="352555"/>
            <a:ext cx="6806822" cy="5295764"/>
          </a:xfrm>
          <a:prstGeom prst="rect">
            <a:avLst/>
          </a:prstGeom>
        </p:spPr>
      </p:pic>
      <p:sp>
        <p:nvSpPr>
          <p:cNvPr id="7" name="文字方塊 6">
            <a:extLst>
              <a:ext uri="{FF2B5EF4-FFF2-40B4-BE49-F238E27FC236}">
                <a16:creationId xmlns:a16="http://schemas.microsoft.com/office/drawing/2014/main" id="{8804E0D8-3BBE-811D-419F-57CE4D9BBB23}"/>
              </a:ext>
            </a:extLst>
          </p:cNvPr>
          <p:cNvSpPr txBox="1"/>
          <p:nvPr/>
        </p:nvSpPr>
        <p:spPr>
          <a:xfrm>
            <a:off x="2123410" y="6136113"/>
            <a:ext cx="7945179" cy="369332"/>
          </a:xfrm>
          <a:prstGeom prst="rect">
            <a:avLst/>
          </a:prstGeom>
          <a:noFill/>
        </p:spPr>
        <p:txBody>
          <a:bodyPr wrap="square">
            <a:spAutoFit/>
          </a:bodyPr>
          <a:lstStyle/>
          <a:p>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Hetmanate1648</a:t>
            </a: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a:t>
            </a:r>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1657</a:t>
            </a: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哥薩克酋長國；</a:t>
            </a:r>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1658</a:t>
            </a: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a:t>
            </a:r>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1687</a:t>
            </a: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爆發內戰；</a:t>
            </a:r>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1764</a:t>
            </a: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被俄併吞</a:t>
            </a:r>
            <a:endParaRPr lang="zh-TW" altLang="zh-TW" sz="1800" kern="100" dirty="0">
              <a:effectLst/>
              <a:latin typeface="Calibri" panose="020F0502020204030204" pitchFamily="34" charset="0"/>
              <a:ea typeface="新細明體" panose="02020500000000000000" pitchFamily="18" charset="-120"/>
              <a:cs typeface="Times New Roman" panose="02020603050405020304" pitchFamily="18" charset="0"/>
            </a:endParaRPr>
          </a:p>
        </p:txBody>
      </p:sp>
    </p:spTree>
    <p:extLst>
      <p:ext uri="{BB962C8B-B14F-4D97-AF65-F5344CB8AC3E}">
        <p14:creationId xmlns:p14="http://schemas.microsoft.com/office/powerpoint/2010/main" val="40246327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字方塊 4">
            <a:extLst>
              <a:ext uri="{FF2B5EF4-FFF2-40B4-BE49-F238E27FC236}">
                <a16:creationId xmlns:a16="http://schemas.microsoft.com/office/drawing/2014/main" id="{BF5C2CD2-7D6C-E635-B859-C3971252890C}"/>
              </a:ext>
            </a:extLst>
          </p:cNvPr>
          <p:cNvSpPr txBox="1"/>
          <p:nvPr/>
        </p:nvSpPr>
        <p:spPr>
          <a:xfrm>
            <a:off x="6094228" y="320456"/>
            <a:ext cx="6097772" cy="6217087"/>
          </a:xfrm>
          <a:prstGeom prst="rect">
            <a:avLst/>
          </a:prstGeom>
          <a:noFill/>
        </p:spPr>
        <p:txBody>
          <a:bodyPr wrap="square">
            <a:spAutoFit/>
          </a:bodyPr>
          <a:lstStyle/>
          <a:p>
            <a:r>
              <a:rPr lang="zh-TW" altLang="zh-TW" sz="2000" b="1" kern="100" dirty="0">
                <a:effectLst/>
                <a:latin typeface="Calibri" panose="020F0502020204030204" pitchFamily="34" charset="0"/>
                <a:ea typeface="新細明體" panose="02020500000000000000" pitchFamily="18" charset="-120"/>
                <a:cs typeface="Times New Roman" panose="02020603050405020304" pitchFamily="18" charset="0"/>
              </a:rPr>
              <a:t>烏克蘭東部人口狀況</a:t>
            </a:r>
            <a:endParaRPr lang="zh-TW" altLang="zh-TW" sz="1800" kern="100" dirty="0">
              <a:effectLst/>
              <a:latin typeface="Calibri" panose="020F0502020204030204" pitchFamily="34" charset="0"/>
              <a:ea typeface="新細明體" panose="02020500000000000000" pitchFamily="18" charset="-120"/>
              <a:cs typeface="Times New Roman" panose="02020603050405020304" pitchFamily="18" charset="0"/>
            </a:endParaRPr>
          </a:p>
          <a:p>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全國—</a:t>
            </a:r>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1991</a:t>
            </a: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a:t>
            </a:r>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5100</a:t>
            </a: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萬人；</a:t>
            </a:r>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2020</a:t>
            </a: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a:t>
            </a:r>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4100</a:t>
            </a: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萬人；</a:t>
            </a:r>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2023:3000</a:t>
            </a: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萬人</a:t>
            </a:r>
            <a:endParaRPr lang="zh-TW" altLang="zh-TW" sz="1800" kern="100" dirty="0">
              <a:effectLst/>
              <a:latin typeface="Calibri" panose="020F0502020204030204" pitchFamily="34" charset="0"/>
              <a:ea typeface="新細明體" panose="02020500000000000000" pitchFamily="18" charset="-120"/>
              <a:cs typeface="Times New Roman" panose="02020603050405020304" pitchFamily="18" charset="0"/>
            </a:endParaRPr>
          </a:p>
          <a:p>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1,Luhansk</a:t>
            </a: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州</a:t>
            </a:r>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a:t>
            </a: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a:t>
            </a:r>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26684</a:t>
            </a: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平方公里）—</a:t>
            </a:r>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2001:254</a:t>
            </a: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萬人；</a:t>
            </a:r>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2012:227</a:t>
            </a: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萬人；</a:t>
            </a:r>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Ukrainians(58%) ; Russians(40%)</a:t>
            </a:r>
            <a:endParaRPr lang="zh-TW" altLang="zh-TW" sz="1800" kern="100" dirty="0">
              <a:effectLst/>
              <a:latin typeface="Calibri" panose="020F0502020204030204" pitchFamily="34" charset="0"/>
              <a:ea typeface="新細明體" panose="02020500000000000000" pitchFamily="18" charset="-120"/>
              <a:cs typeface="Times New Roman" panose="02020603050405020304" pitchFamily="18" charset="0"/>
            </a:endParaRPr>
          </a:p>
          <a:p>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Russian Speakers(68%); Ukrainian Speakers(30%)</a:t>
            </a:r>
            <a:endParaRPr lang="zh-TW" altLang="zh-TW" sz="1800" kern="100" dirty="0">
              <a:effectLst/>
              <a:latin typeface="Calibri" panose="020F0502020204030204" pitchFamily="34" charset="0"/>
              <a:ea typeface="新細明體" panose="02020500000000000000" pitchFamily="18" charset="-120"/>
              <a:cs typeface="Times New Roman" panose="02020603050405020304" pitchFamily="18" charset="0"/>
            </a:endParaRPr>
          </a:p>
          <a:p>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2,Donetsk</a:t>
            </a: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州</a:t>
            </a:r>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(26517</a:t>
            </a: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平方公里</a:t>
            </a:r>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a:t>
            </a: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a:t>
            </a:r>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2013:443</a:t>
            </a: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萬人；</a:t>
            </a:r>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Ukrainians(56%) ; Russians(38%)</a:t>
            </a: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a:t>
            </a:r>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Russian Speakers(70%); Ukrainian Speakers(30%)</a:t>
            </a:r>
            <a:endParaRPr lang="zh-TW" altLang="zh-TW" sz="1800" kern="100" dirty="0">
              <a:effectLst/>
              <a:latin typeface="Calibri" panose="020F0502020204030204" pitchFamily="34" charset="0"/>
              <a:ea typeface="新細明體" panose="02020500000000000000" pitchFamily="18" charset="-120"/>
              <a:cs typeface="Times New Roman" panose="02020603050405020304" pitchFamily="18" charset="0"/>
            </a:endParaRPr>
          </a:p>
          <a:p>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3,Zaporizhzhia</a:t>
            </a: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州（</a:t>
            </a:r>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27182</a:t>
            </a: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平方公里）：</a:t>
            </a:r>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2001:192</a:t>
            </a: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萬人；</a:t>
            </a:r>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2022:163</a:t>
            </a: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萬人</a:t>
            </a:r>
            <a:endParaRPr lang="zh-TW" altLang="zh-TW" sz="1800" kern="100" dirty="0">
              <a:effectLst/>
              <a:latin typeface="Calibri" panose="020F0502020204030204" pitchFamily="34" charset="0"/>
              <a:ea typeface="新細明體" panose="02020500000000000000" pitchFamily="18" charset="-120"/>
              <a:cs typeface="Times New Roman" panose="02020603050405020304" pitchFamily="18" charset="0"/>
            </a:endParaRPr>
          </a:p>
          <a:p>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Ukrainians(56%) ; Russians(38%)</a:t>
            </a:r>
            <a:endParaRPr lang="zh-TW" altLang="zh-TW" sz="1800" kern="100" dirty="0">
              <a:effectLst/>
              <a:latin typeface="Calibri" panose="020F0502020204030204" pitchFamily="34" charset="0"/>
              <a:ea typeface="新細明體" panose="02020500000000000000" pitchFamily="18" charset="-120"/>
              <a:cs typeface="Times New Roman" panose="02020603050405020304" pitchFamily="18" charset="0"/>
            </a:endParaRPr>
          </a:p>
          <a:p>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a:t>
            </a:r>
            <a:r>
              <a:rPr lang="en-US" altLang="zh-TW" sz="1800" b="1" kern="100" dirty="0" err="1">
                <a:effectLst/>
                <a:latin typeface="Calibri" panose="020F0502020204030204" pitchFamily="34" charset="0"/>
                <a:ea typeface="新細明體" panose="02020500000000000000" pitchFamily="18" charset="-120"/>
                <a:cs typeface="Times New Roman" panose="02020603050405020304" pitchFamily="18" charset="0"/>
              </a:rPr>
              <a:t>Zaporizhzhia</a:t>
            </a:r>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 </a:t>
            </a: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市（</a:t>
            </a:r>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2001:81</a:t>
            </a: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萬人）：</a:t>
            </a:r>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Ukrainians(70%) ; Russians(25%)</a:t>
            </a:r>
            <a:endParaRPr lang="zh-TW" altLang="zh-TW" sz="1800" kern="100" dirty="0">
              <a:effectLst/>
              <a:latin typeface="Calibri" panose="020F0502020204030204" pitchFamily="34" charset="0"/>
              <a:ea typeface="新細明體" panose="02020500000000000000" pitchFamily="18" charset="-120"/>
              <a:cs typeface="Times New Roman" panose="02020603050405020304" pitchFamily="18" charset="0"/>
            </a:endParaRPr>
          </a:p>
          <a:p>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Russian Speakers(56%); Ukrainian Speakers(41%)</a:t>
            </a:r>
            <a:endParaRPr lang="zh-TW" altLang="zh-TW" sz="1800" kern="100" dirty="0">
              <a:effectLst/>
              <a:latin typeface="Calibri" panose="020F0502020204030204" pitchFamily="34" charset="0"/>
              <a:ea typeface="新細明體" panose="02020500000000000000" pitchFamily="18" charset="-120"/>
              <a:cs typeface="Times New Roman" panose="02020603050405020304" pitchFamily="18" charset="0"/>
            </a:endParaRPr>
          </a:p>
          <a:p>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4,Kherson</a:t>
            </a: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州（</a:t>
            </a:r>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28461</a:t>
            </a: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平方公里）：</a:t>
            </a:r>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2012:108</a:t>
            </a: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萬人；</a:t>
            </a:r>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2021:101</a:t>
            </a: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萬人；</a:t>
            </a:r>
            <a:endParaRPr lang="zh-TW" altLang="zh-TW" sz="1800" kern="100" dirty="0">
              <a:effectLst/>
              <a:latin typeface="Calibri" panose="020F0502020204030204" pitchFamily="34" charset="0"/>
              <a:ea typeface="新細明體" panose="02020500000000000000" pitchFamily="18" charset="-120"/>
              <a:cs typeface="Times New Roman" panose="02020603050405020304" pitchFamily="18" charset="0"/>
            </a:endParaRPr>
          </a:p>
          <a:p>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Ukrainians(82%) ; Russians(14%)</a:t>
            </a:r>
            <a:endParaRPr lang="zh-TW" altLang="zh-TW" sz="1800" kern="100" dirty="0">
              <a:effectLst/>
              <a:latin typeface="Calibri" panose="020F0502020204030204" pitchFamily="34" charset="0"/>
              <a:ea typeface="新細明體" panose="02020500000000000000" pitchFamily="18" charset="-120"/>
              <a:cs typeface="Times New Roman" panose="02020603050405020304" pitchFamily="18" charset="0"/>
            </a:endParaRPr>
          </a:p>
          <a:p>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5,Crimea</a:t>
            </a: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共和國（</a:t>
            </a:r>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27000</a:t>
            </a: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平方公里）：</a:t>
            </a:r>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241</a:t>
            </a: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萬人；</a:t>
            </a:r>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2021:</a:t>
            </a: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a:t>
            </a:r>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1</a:t>
            </a: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a:t>
            </a:r>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Crimea</a:t>
            </a: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a:t>
            </a:r>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190</a:t>
            </a: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萬人；（</a:t>
            </a:r>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2</a:t>
            </a: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a:t>
            </a:r>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Sevastopol</a:t>
            </a: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a:t>
            </a:r>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51</a:t>
            </a: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萬人</a:t>
            </a:r>
            <a:endParaRPr lang="zh-TW" altLang="zh-TW" sz="1800" kern="100" dirty="0">
              <a:effectLst/>
              <a:latin typeface="Calibri" panose="020F0502020204030204" pitchFamily="34" charset="0"/>
              <a:ea typeface="新細明體" panose="02020500000000000000" pitchFamily="18" charset="-120"/>
              <a:cs typeface="Times New Roman" panose="02020603050405020304" pitchFamily="18" charset="0"/>
            </a:endParaRPr>
          </a:p>
          <a:p>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Ukrainians(15%) ; Russians(68%)</a:t>
            </a: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a:t>
            </a:r>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Crimean Tartars(12%)</a:t>
            </a:r>
            <a:endParaRPr lang="zh-TW" altLang="zh-TW" sz="1800" kern="100" dirty="0">
              <a:effectLst/>
              <a:latin typeface="Calibri" panose="020F0502020204030204" pitchFamily="34" charset="0"/>
              <a:ea typeface="新細明體" panose="02020500000000000000" pitchFamily="18" charset="-120"/>
              <a:cs typeface="Times New Roman" panose="02020603050405020304" pitchFamily="18" charset="0"/>
            </a:endParaRPr>
          </a:p>
          <a:p>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Russian Speakers(82%); Ukrainian Speakers(2%);Tartar Speakers(10%)</a:t>
            </a:r>
            <a:endParaRPr lang="zh-TW" altLang="zh-TW" sz="1800" kern="100" dirty="0">
              <a:effectLst/>
              <a:latin typeface="Calibri" panose="020F0502020204030204" pitchFamily="34" charset="0"/>
              <a:ea typeface="新細明體" panose="02020500000000000000" pitchFamily="18" charset="-120"/>
              <a:cs typeface="Times New Roman" panose="02020603050405020304" pitchFamily="18" charset="0"/>
            </a:endParaRPr>
          </a:p>
        </p:txBody>
      </p:sp>
      <p:pic>
        <p:nvPicPr>
          <p:cNvPr id="7" name="圖片 6">
            <a:extLst>
              <a:ext uri="{FF2B5EF4-FFF2-40B4-BE49-F238E27FC236}">
                <a16:creationId xmlns:a16="http://schemas.microsoft.com/office/drawing/2014/main" id="{1E9B407F-5B38-D2DA-8F33-BC6F03D4B3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5184" y="1685814"/>
            <a:ext cx="5909044" cy="3900330"/>
          </a:xfrm>
          <a:prstGeom prst="rect">
            <a:avLst/>
          </a:prstGeom>
        </p:spPr>
      </p:pic>
    </p:spTree>
    <p:extLst>
      <p:ext uri="{BB962C8B-B14F-4D97-AF65-F5344CB8AC3E}">
        <p14:creationId xmlns:p14="http://schemas.microsoft.com/office/powerpoint/2010/main" val="29577909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圖片 4">
            <a:extLst>
              <a:ext uri="{FF2B5EF4-FFF2-40B4-BE49-F238E27FC236}">
                <a16:creationId xmlns:a16="http://schemas.microsoft.com/office/drawing/2014/main" id="{4044B5FF-D6DF-ED44-BE64-F4F0CEA006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9088" y="266146"/>
            <a:ext cx="10653824" cy="6325707"/>
          </a:xfrm>
          <a:prstGeom prst="rect">
            <a:avLst/>
          </a:prstGeom>
        </p:spPr>
      </p:pic>
    </p:spTree>
    <p:extLst>
      <p:ext uri="{BB962C8B-B14F-4D97-AF65-F5344CB8AC3E}">
        <p14:creationId xmlns:p14="http://schemas.microsoft.com/office/powerpoint/2010/main" val="28762104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圖片 4">
            <a:extLst>
              <a:ext uri="{FF2B5EF4-FFF2-40B4-BE49-F238E27FC236}">
                <a16:creationId xmlns:a16="http://schemas.microsoft.com/office/drawing/2014/main" id="{3983A453-E9ED-068E-2878-CC1087C5612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48845" y="129668"/>
            <a:ext cx="7837146" cy="6098299"/>
          </a:xfrm>
          <a:prstGeom prst="rect">
            <a:avLst/>
          </a:prstGeom>
        </p:spPr>
      </p:pic>
      <p:sp>
        <p:nvSpPr>
          <p:cNvPr id="7" name="文字方塊 6">
            <a:extLst>
              <a:ext uri="{FF2B5EF4-FFF2-40B4-BE49-F238E27FC236}">
                <a16:creationId xmlns:a16="http://schemas.microsoft.com/office/drawing/2014/main" id="{E82B5784-F66F-188A-CE86-2EBF9D0D07B5}"/>
              </a:ext>
            </a:extLst>
          </p:cNvPr>
          <p:cNvSpPr txBox="1"/>
          <p:nvPr/>
        </p:nvSpPr>
        <p:spPr>
          <a:xfrm>
            <a:off x="3591146" y="6316152"/>
            <a:ext cx="6097772" cy="369332"/>
          </a:xfrm>
          <a:prstGeom prst="rect">
            <a:avLst/>
          </a:prstGeom>
          <a:noFill/>
        </p:spPr>
        <p:txBody>
          <a:bodyPr wrap="square">
            <a:spAutoFit/>
          </a:bodyPr>
          <a:lstStyle/>
          <a:p>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The Polish-Bolshevik frontline in March 1919</a:t>
            </a:r>
            <a:endParaRPr lang="zh-TW" altLang="zh-TW" sz="1800" kern="100" dirty="0">
              <a:effectLst/>
              <a:latin typeface="Calibri" panose="020F0502020204030204" pitchFamily="34" charset="0"/>
              <a:ea typeface="新細明體" panose="02020500000000000000" pitchFamily="18" charset="-120"/>
              <a:cs typeface="Times New Roman" panose="02020603050405020304" pitchFamily="18" charset="0"/>
            </a:endParaRPr>
          </a:p>
        </p:txBody>
      </p:sp>
    </p:spTree>
    <p:extLst>
      <p:ext uri="{BB962C8B-B14F-4D97-AF65-F5344CB8AC3E}">
        <p14:creationId xmlns:p14="http://schemas.microsoft.com/office/powerpoint/2010/main" val="36008843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圖片 8">
            <a:extLst>
              <a:ext uri="{FF2B5EF4-FFF2-40B4-BE49-F238E27FC236}">
                <a16:creationId xmlns:a16="http://schemas.microsoft.com/office/drawing/2014/main" id="{0CD30585-D0A8-E3F3-3307-66075F813C4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9075" y="713694"/>
            <a:ext cx="6279696" cy="5221206"/>
          </a:xfrm>
          <a:prstGeom prst="rect">
            <a:avLst/>
          </a:prstGeom>
        </p:spPr>
      </p:pic>
      <p:pic>
        <p:nvPicPr>
          <p:cNvPr id="11" name="圖片 10">
            <a:extLst>
              <a:ext uri="{FF2B5EF4-FFF2-40B4-BE49-F238E27FC236}">
                <a16:creationId xmlns:a16="http://schemas.microsoft.com/office/drawing/2014/main" id="{BB662CE6-31C9-DBCF-6A75-BDC4CD90D0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01505" y="537944"/>
            <a:ext cx="5371420" cy="5782112"/>
          </a:xfrm>
          <a:prstGeom prst="rect">
            <a:avLst/>
          </a:prstGeom>
        </p:spPr>
      </p:pic>
    </p:spTree>
    <p:extLst>
      <p:ext uri="{BB962C8B-B14F-4D97-AF65-F5344CB8AC3E}">
        <p14:creationId xmlns:p14="http://schemas.microsoft.com/office/powerpoint/2010/main" val="6980350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圖片 4">
            <a:extLst>
              <a:ext uri="{FF2B5EF4-FFF2-40B4-BE49-F238E27FC236}">
                <a16:creationId xmlns:a16="http://schemas.microsoft.com/office/drawing/2014/main" id="{825585C7-F74D-6494-71E3-389ED959A3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5957" y="1060708"/>
            <a:ext cx="3184519" cy="4319366"/>
          </a:xfrm>
          <a:prstGeom prst="rect">
            <a:avLst/>
          </a:prstGeom>
        </p:spPr>
      </p:pic>
      <p:sp>
        <p:nvSpPr>
          <p:cNvPr id="7" name="文字方塊 6">
            <a:extLst>
              <a:ext uri="{FF2B5EF4-FFF2-40B4-BE49-F238E27FC236}">
                <a16:creationId xmlns:a16="http://schemas.microsoft.com/office/drawing/2014/main" id="{0DDDD76B-2C59-69D6-8B7F-CC3B3CFB58A1}"/>
              </a:ext>
            </a:extLst>
          </p:cNvPr>
          <p:cNvSpPr txBox="1"/>
          <p:nvPr/>
        </p:nvSpPr>
        <p:spPr>
          <a:xfrm>
            <a:off x="3363685" y="477198"/>
            <a:ext cx="8828315" cy="6247864"/>
          </a:xfrm>
          <a:prstGeom prst="rect">
            <a:avLst/>
          </a:prstGeom>
          <a:noFill/>
        </p:spPr>
        <p:txBody>
          <a:bodyPr wrap="square">
            <a:spAutoFit/>
          </a:bodyPr>
          <a:lstStyle/>
          <a:p>
            <a:r>
              <a:rPr lang="zh-TW" altLang="zh-TW" sz="1600" kern="100" dirty="0">
                <a:effectLst/>
                <a:latin typeface="Calibri" panose="020F0502020204030204" pitchFamily="34" charset="0"/>
                <a:ea typeface="新細明體" panose="02020500000000000000" pitchFamily="18" charset="-120"/>
                <a:cs typeface="Times New Roman" panose="02020603050405020304" pitchFamily="18" charset="0"/>
              </a:rPr>
              <a:t>班德拉（</a:t>
            </a:r>
            <a:r>
              <a:rPr lang="en-US" altLang="zh-TW" sz="1600" kern="100" dirty="0">
                <a:effectLst/>
                <a:latin typeface="Calibri" panose="020F0502020204030204" pitchFamily="34" charset="0"/>
                <a:ea typeface="新細明體" panose="02020500000000000000" pitchFamily="18" charset="-120"/>
                <a:cs typeface="Times New Roman" panose="02020603050405020304" pitchFamily="18" charset="0"/>
              </a:rPr>
              <a:t>Stepan Bandera</a:t>
            </a:r>
            <a:r>
              <a:rPr lang="zh-TW" altLang="zh-TW" sz="1600" kern="100" dirty="0">
                <a:effectLst/>
                <a:latin typeface="Calibri" panose="020F0502020204030204" pitchFamily="34" charset="0"/>
                <a:ea typeface="新細明體" panose="02020500000000000000" pitchFamily="18" charset="-120"/>
                <a:cs typeface="Times New Roman" panose="02020603050405020304" pitchFamily="18" charset="0"/>
              </a:rPr>
              <a:t>，</a:t>
            </a:r>
            <a:r>
              <a:rPr lang="en-US" altLang="zh-TW" sz="1600" kern="100" dirty="0">
                <a:effectLst/>
                <a:latin typeface="Calibri" panose="020F0502020204030204" pitchFamily="34" charset="0"/>
                <a:ea typeface="新細明體" panose="02020500000000000000" pitchFamily="18" charset="-120"/>
                <a:cs typeface="Times New Roman" panose="02020603050405020304" pitchFamily="18" charset="0"/>
              </a:rPr>
              <a:t>1909</a:t>
            </a:r>
            <a:r>
              <a:rPr lang="zh-TW" altLang="zh-TW" sz="1600" kern="100" dirty="0">
                <a:effectLst/>
                <a:latin typeface="Calibri" panose="020F0502020204030204" pitchFamily="34" charset="0"/>
                <a:ea typeface="新細明體" panose="02020500000000000000" pitchFamily="18" charset="-120"/>
                <a:cs typeface="Times New Roman" panose="02020603050405020304" pitchFamily="18" charset="0"/>
              </a:rPr>
              <a:t>～</a:t>
            </a:r>
            <a:r>
              <a:rPr lang="en-US" altLang="zh-TW" sz="1600" kern="100" dirty="0">
                <a:effectLst/>
                <a:latin typeface="Calibri" panose="020F0502020204030204" pitchFamily="34" charset="0"/>
                <a:ea typeface="新細明體" panose="02020500000000000000" pitchFamily="18" charset="-120"/>
                <a:cs typeface="Times New Roman" panose="02020603050405020304" pitchFamily="18" charset="0"/>
              </a:rPr>
              <a:t>1959</a:t>
            </a:r>
            <a:r>
              <a:rPr lang="zh-TW" altLang="zh-TW" sz="1600" kern="100" dirty="0">
                <a:effectLst/>
                <a:latin typeface="Calibri" panose="020F0502020204030204" pitchFamily="34" charset="0"/>
                <a:ea typeface="新細明體" panose="02020500000000000000" pitchFamily="18" charset="-120"/>
                <a:cs typeface="Times New Roman" panose="02020603050405020304" pitchFamily="18" charset="0"/>
              </a:rPr>
              <a:t>）是西烏克蘭民族主義運動和「烏克蘭民族主義者組織」（</a:t>
            </a:r>
            <a:r>
              <a:rPr lang="en-US" altLang="zh-TW" sz="1600" kern="100" dirty="0">
                <a:effectLst/>
                <a:latin typeface="Calibri" panose="020F0502020204030204" pitchFamily="34" charset="0"/>
                <a:ea typeface="新細明體" panose="02020500000000000000" pitchFamily="18" charset="-120"/>
                <a:cs typeface="Times New Roman" panose="02020603050405020304" pitchFamily="18" charset="0"/>
              </a:rPr>
              <a:t>Organization of Ukrainian Nationalists</a:t>
            </a:r>
            <a:r>
              <a:rPr lang="zh-TW" altLang="zh-TW" sz="1600" kern="100" dirty="0">
                <a:effectLst/>
                <a:latin typeface="Calibri" panose="020F0502020204030204" pitchFamily="34" charset="0"/>
                <a:ea typeface="新細明體" panose="02020500000000000000" pitchFamily="18" charset="-120"/>
                <a:cs typeface="Times New Roman" panose="02020603050405020304" pitchFamily="18" charset="0"/>
              </a:rPr>
              <a:t>）的領導人，該組織曾積極地與納粹合作，納粹提供</a:t>
            </a:r>
            <a:r>
              <a:rPr lang="en-US" altLang="zh-TW" sz="1600" kern="100" dirty="0">
                <a:effectLst/>
                <a:latin typeface="Calibri" panose="020F0502020204030204" pitchFamily="34" charset="0"/>
                <a:ea typeface="新細明體" panose="02020500000000000000" pitchFamily="18" charset="-120"/>
                <a:cs typeface="Times New Roman" panose="02020603050405020304" pitchFamily="18" charset="0"/>
              </a:rPr>
              <a:t>250</a:t>
            </a:r>
            <a:r>
              <a:rPr lang="zh-TW" altLang="zh-TW" sz="1600" kern="100" dirty="0">
                <a:effectLst/>
                <a:latin typeface="Calibri" panose="020F0502020204030204" pitchFamily="34" charset="0"/>
                <a:ea typeface="新細明體" panose="02020500000000000000" pitchFamily="18" charset="-120"/>
                <a:cs typeface="Times New Roman" panose="02020603050405020304" pitchFamily="18" charset="0"/>
              </a:rPr>
              <a:t>萬德國馬克支持該組織在蘇聯的破壞活動。</a:t>
            </a:r>
          </a:p>
          <a:p>
            <a:r>
              <a:rPr lang="en-US" altLang="zh-TW" sz="1600" kern="100" dirty="0">
                <a:effectLst/>
                <a:latin typeface="Calibri" panose="020F0502020204030204" pitchFamily="34" charset="0"/>
                <a:ea typeface="新細明體" panose="02020500000000000000" pitchFamily="18" charset="-120"/>
                <a:cs typeface="Times New Roman" panose="02020603050405020304" pitchFamily="18" charset="0"/>
              </a:rPr>
              <a:t>1941</a:t>
            </a:r>
            <a:r>
              <a:rPr lang="zh-TW" altLang="zh-TW" sz="1600" kern="100" dirty="0">
                <a:effectLst/>
                <a:latin typeface="Calibri" panose="020F0502020204030204" pitchFamily="34" charset="0"/>
                <a:ea typeface="新細明體" panose="02020500000000000000" pitchFamily="18" charset="-120"/>
                <a:cs typeface="Times New Roman" panose="02020603050405020304" pitchFamily="18" charset="0"/>
              </a:rPr>
              <a:t>年</a:t>
            </a:r>
            <a:r>
              <a:rPr lang="en-US" altLang="zh-TW" sz="1600" kern="100" dirty="0">
                <a:effectLst/>
                <a:latin typeface="Calibri" panose="020F0502020204030204" pitchFamily="34" charset="0"/>
                <a:ea typeface="新細明體" panose="02020500000000000000" pitchFamily="18" charset="-120"/>
                <a:cs typeface="Times New Roman" panose="02020603050405020304" pitchFamily="18" charset="0"/>
              </a:rPr>
              <a:t>6</a:t>
            </a:r>
            <a:r>
              <a:rPr lang="zh-TW" altLang="zh-TW" sz="1600" kern="100" dirty="0">
                <a:effectLst/>
                <a:latin typeface="Calibri" panose="020F0502020204030204" pitchFamily="34" charset="0"/>
                <a:ea typeface="新細明體" panose="02020500000000000000" pitchFamily="18" charset="-120"/>
                <a:cs typeface="Times New Roman" panose="02020603050405020304" pitchFamily="18" charset="0"/>
              </a:rPr>
              <a:t>月</a:t>
            </a:r>
            <a:r>
              <a:rPr lang="en-US" altLang="zh-TW" sz="1600" kern="100" dirty="0">
                <a:effectLst/>
                <a:latin typeface="Calibri" panose="020F0502020204030204" pitchFamily="34" charset="0"/>
                <a:ea typeface="新細明體" panose="02020500000000000000" pitchFamily="18" charset="-120"/>
                <a:cs typeface="Times New Roman" panose="02020603050405020304" pitchFamily="18" charset="0"/>
              </a:rPr>
              <a:t>30</a:t>
            </a:r>
            <a:r>
              <a:rPr lang="zh-TW" altLang="zh-TW" sz="1600" kern="100" dirty="0">
                <a:effectLst/>
                <a:latin typeface="Calibri" panose="020F0502020204030204" pitchFamily="34" charset="0"/>
                <a:ea typeface="新細明體" panose="02020500000000000000" pitchFamily="18" charset="-120"/>
                <a:cs typeface="Times New Roman" panose="02020603050405020304" pitchFamily="18" charset="0"/>
              </a:rPr>
              <a:t>日，納粹佔領烏克蘭之後，班德拉在《烏克蘭國獨立宣言》中指出，「將與納粹德國緊密合作，在希特勒的領導下共同建立歐洲和世界的新秩序」。在其後的班德拉運動中，烏克蘭西部的波蘭人至少有</a:t>
            </a:r>
            <a:r>
              <a:rPr lang="en-US" altLang="zh-TW" sz="1600" kern="100" dirty="0">
                <a:effectLst/>
                <a:latin typeface="Calibri" panose="020F0502020204030204" pitchFamily="34" charset="0"/>
                <a:ea typeface="新細明體" panose="02020500000000000000" pitchFamily="18" charset="-120"/>
                <a:cs typeface="Times New Roman" panose="02020603050405020304" pitchFamily="18" charset="0"/>
              </a:rPr>
              <a:t>10</a:t>
            </a:r>
            <a:r>
              <a:rPr lang="zh-TW" altLang="zh-TW" sz="1600" kern="100" dirty="0">
                <a:effectLst/>
                <a:latin typeface="Calibri" panose="020F0502020204030204" pitchFamily="34" charset="0"/>
                <a:ea typeface="新細明體" panose="02020500000000000000" pitchFamily="18" charset="-120"/>
                <a:cs typeface="Times New Roman" panose="02020603050405020304" pitchFamily="18" charset="0"/>
              </a:rPr>
              <a:t>至</a:t>
            </a:r>
            <a:r>
              <a:rPr lang="en-US" altLang="zh-TW" sz="1600" kern="100" dirty="0">
                <a:effectLst/>
                <a:latin typeface="Calibri" panose="020F0502020204030204" pitchFamily="34" charset="0"/>
                <a:ea typeface="新細明體" panose="02020500000000000000" pitchFamily="18" charset="-120"/>
                <a:cs typeface="Times New Roman" panose="02020603050405020304" pitchFamily="18" charset="0"/>
              </a:rPr>
              <a:t>13</a:t>
            </a:r>
            <a:r>
              <a:rPr lang="zh-TW" altLang="zh-TW" sz="1600" kern="100" dirty="0">
                <a:effectLst/>
                <a:latin typeface="Calibri" panose="020F0502020204030204" pitchFamily="34" charset="0"/>
                <a:ea typeface="新細明體" panose="02020500000000000000" pitchFamily="18" charset="-120"/>
                <a:cs typeface="Times New Roman" panose="02020603050405020304" pitchFamily="18" charset="0"/>
              </a:rPr>
              <a:t>萬人被清洗殺戮。</a:t>
            </a:r>
            <a:r>
              <a:rPr lang="en-US" altLang="zh-TW" sz="1600" kern="100" dirty="0">
                <a:effectLst/>
                <a:latin typeface="Calibri" panose="020F0502020204030204" pitchFamily="34" charset="0"/>
                <a:ea typeface="新細明體" panose="02020500000000000000" pitchFamily="18" charset="-120"/>
                <a:cs typeface="Times New Roman" panose="02020603050405020304" pitchFamily="18" charset="0"/>
              </a:rPr>
              <a:t>1959</a:t>
            </a:r>
            <a:r>
              <a:rPr lang="zh-TW" altLang="zh-TW" sz="1600" kern="100" dirty="0">
                <a:effectLst/>
                <a:latin typeface="Calibri" panose="020F0502020204030204" pitchFamily="34" charset="0"/>
                <a:ea typeface="新細明體" panose="02020500000000000000" pitchFamily="18" charset="-120"/>
                <a:cs typeface="Times New Roman" panose="02020603050405020304" pitchFamily="18" charset="0"/>
              </a:rPr>
              <a:t>年</a:t>
            </a:r>
            <a:r>
              <a:rPr lang="en-US" altLang="zh-TW" sz="1600" kern="100" dirty="0">
                <a:effectLst/>
                <a:latin typeface="Calibri" panose="020F0502020204030204" pitchFamily="34" charset="0"/>
                <a:ea typeface="新細明體" panose="02020500000000000000" pitchFamily="18" charset="-120"/>
                <a:cs typeface="Times New Roman" panose="02020603050405020304" pitchFamily="18" charset="0"/>
              </a:rPr>
              <a:t>10</a:t>
            </a:r>
            <a:r>
              <a:rPr lang="zh-TW" altLang="zh-TW" sz="1600" kern="100" dirty="0">
                <a:effectLst/>
                <a:latin typeface="Calibri" panose="020F0502020204030204" pitchFamily="34" charset="0"/>
                <a:ea typeface="新細明體" panose="02020500000000000000" pitchFamily="18" charset="-120"/>
                <a:cs typeface="Times New Roman" panose="02020603050405020304" pitchFamily="18" charset="0"/>
              </a:rPr>
              <a:t>月</a:t>
            </a:r>
            <a:r>
              <a:rPr lang="en-US" altLang="zh-TW" sz="1600" kern="100" dirty="0">
                <a:effectLst/>
                <a:latin typeface="Calibri" panose="020F0502020204030204" pitchFamily="34" charset="0"/>
                <a:ea typeface="新細明體" panose="02020500000000000000" pitchFamily="18" charset="-120"/>
                <a:cs typeface="Times New Roman" panose="02020603050405020304" pitchFamily="18" charset="0"/>
              </a:rPr>
              <a:t>15</a:t>
            </a:r>
            <a:r>
              <a:rPr lang="zh-TW" altLang="zh-TW" sz="1600" kern="100" dirty="0">
                <a:effectLst/>
                <a:latin typeface="Calibri" panose="020F0502020204030204" pitchFamily="34" charset="0"/>
                <a:ea typeface="新細明體" panose="02020500000000000000" pitchFamily="18" charset="-120"/>
                <a:cs typeface="Times New Roman" panose="02020603050405020304" pitchFamily="18" charset="0"/>
              </a:rPr>
              <a:t>日，班德拉在西德慕尼黑被</a:t>
            </a:r>
            <a:r>
              <a:rPr lang="en-US" altLang="zh-TW" sz="1600" kern="100" dirty="0">
                <a:effectLst/>
                <a:latin typeface="Calibri" panose="020F0502020204030204" pitchFamily="34" charset="0"/>
                <a:ea typeface="新細明體" panose="02020500000000000000" pitchFamily="18" charset="-120"/>
                <a:cs typeface="Times New Roman" panose="02020603050405020304" pitchFamily="18" charset="0"/>
              </a:rPr>
              <a:t>KGB</a:t>
            </a:r>
            <a:r>
              <a:rPr lang="zh-TW" altLang="zh-TW" sz="1600" kern="100" dirty="0">
                <a:effectLst/>
                <a:latin typeface="Calibri" panose="020F0502020204030204" pitchFamily="34" charset="0"/>
                <a:ea typeface="新細明體" panose="02020500000000000000" pitchFamily="18" charset="-120"/>
                <a:cs typeface="Times New Roman" panose="02020603050405020304" pitchFamily="18" charset="0"/>
              </a:rPr>
              <a:t>特工暗殺身亡。</a:t>
            </a:r>
          </a:p>
          <a:p>
            <a:r>
              <a:rPr lang="en-US" altLang="zh-TW" sz="1600" kern="100" dirty="0">
                <a:effectLst/>
                <a:latin typeface="Calibri" panose="020F0502020204030204" pitchFamily="34" charset="0"/>
                <a:ea typeface="新細明體" panose="02020500000000000000" pitchFamily="18" charset="-120"/>
                <a:cs typeface="Times New Roman" panose="02020603050405020304" pitchFamily="18" charset="0"/>
              </a:rPr>
              <a:t>2010</a:t>
            </a:r>
            <a:r>
              <a:rPr lang="zh-TW" altLang="zh-TW" sz="1600" kern="100" dirty="0">
                <a:effectLst/>
                <a:latin typeface="Calibri" panose="020F0502020204030204" pitchFamily="34" charset="0"/>
                <a:ea typeface="新細明體" panose="02020500000000000000" pitchFamily="18" charset="-120"/>
                <a:cs typeface="Times New Roman" panose="02020603050405020304" pitchFamily="18" charset="0"/>
              </a:rPr>
              <a:t>年</a:t>
            </a:r>
            <a:r>
              <a:rPr lang="en-US" altLang="zh-TW" sz="1600" kern="100" dirty="0">
                <a:effectLst/>
                <a:latin typeface="Calibri" panose="020F0502020204030204" pitchFamily="34" charset="0"/>
                <a:ea typeface="新細明體" panose="02020500000000000000" pitchFamily="18" charset="-120"/>
                <a:cs typeface="Times New Roman" panose="02020603050405020304" pitchFamily="18" charset="0"/>
              </a:rPr>
              <a:t>1</a:t>
            </a:r>
            <a:r>
              <a:rPr lang="zh-TW" altLang="zh-TW" sz="1600" kern="100" dirty="0">
                <a:effectLst/>
                <a:latin typeface="Calibri" panose="020F0502020204030204" pitchFamily="34" charset="0"/>
                <a:ea typeface="新細明體" panose="02020500000000000000" pitchFamily="18" charset="-120"/>
                <a:cs typeface="Times New Roman" panose="02020603050405020304" pitchFamily="18" charset="0"/>
              </a:rPr>
              <a:t>月</a:t>
            </a:r>
            <a:r>
              <a:rPr lang="en-US" altLang="zh-TW" sz="1600" kern="100" dirty="0">
                <a:effectLst/>
                <a:latin typeface="Calibri" panose="020F0502020204030204" pitchFamily="34" charset="0"/>
                <a:ea typeface="新細明體" panose="02020500000000000000" pitchFamily="18" charset="-120"/>
                <a:cs typeface="Times New Roman" panose="02020603050405020304" pitchFamily="18" charset="0"/>
              </a:rPr>
              <a:t>22</a:t>
            </a:r>
            <a:r>
              <a:rPr lang="zh-TW" altLang="zh-TW" sz="1600" kern="100" dirty="0">
                <a:effectLst/>
                <a:latin typeface="Calibri" panose="020F0502020204030204" pitchFamily="34" charset="0"/>
                <a:ea typeface="新細明體" panose="02020500000000000000" pitchFamily="18" charset="-120"/>
                <a:cs typeface="Times New Roman" panose="02020603050405020304" pitchFamily="18" charset="0"/>
              </a:rPr>
              <a:t>日，烏克蘭總統尤申科授予班德拉「烏克蘭英雄」的諡號。</a:t>
            </a:r>
            <a:r>
              <a:rPr lang="en-US" altLang="zh-TW" sz="1600" kern="100" dirty="0">
                <a:effectLst/>
                <a:latin typeface="Calibri" panose="020F0502020204030204" pitchFamily="34" charset="0"/>
                <a:ea typeface="新細明體" panose="02020500000000000000" pitchFamily="18" charset="-120"/>
                <a:cs typeface="Times New Roman" panose="02020603050405020304" pitchFamily="18" charset="0"/>
              </a:rPr>
              <a:t>2011</a:t>
            </a:r>
            <a:r>
              <a:rPr lang="zh-TW" altLang="zh-TW" sz="1600" kern="100" dirty="0">
                <a:effectLst/>
                <a:latin typeface="Calibri" panose="020F0502020204030204" pitchFamily="34" charset="0"/>
                <a:ea typeface="新細明體" panose="02020500000000000000" pitchFamily="18" charset="-120"/>
                <a:cs typeface="Times New Roman" panose="02020603050405020304" pitchFamily="18" charset="0"/>
              </a:rPr>
              <a:t>年親俄的亞努科維奇擔任總統後，立即宣布撤回班德拉的英雄頭銜。但是，隨著</a:t>
            </a:r>
            <a:r>
              <a:rPr lang="en-US" altLang="zh-TW" sz="1600" kern="100" dirty="0">
                <a:effectLst/>
                <a:latin typeface="Calibri" panose="020F0502020204030204" pitchFamily="34" charset="0"/>
                <a:ea typeface="新細明體" panose="02020500000000000000" pitchFamily="18" charset="-120"/>
                <a:cs typeface="Times New Roman" panose="02020603050405020304" pitchFamily="18" charset="0"/>
              </a:rPr>
              <a:t>2013</a:t>
            </a:r>
            <a:r>
              <a:rPr lang="zh-TW" altLang="zh-TW" sz="1600" kern="100" dirty="0">
                <a:effectLst/>
                <a:latin typeface="Calibri" panose="020F0502020204030204" pitchFamily="34" charset="0"/>
                <a:ea typeface="新細明體" panose="02020500000000000000" pitchFamily="18" charset="-120"/>
                <a:cs typeface="Times New Roman" panose="02020603050405020304" pitchFamily="18" charset="0"/>
              </a:rPr>
              <a:t>年底開始的反亞努科維奇政府示威，到隔年烏克蘭親歐盟的顏色革命迅速展開，班德拉頭像湧現在反政府的人群團體中，並隨著亞努科維奇倒台、波羅申科政府上台而越演越烈。</a:t>
            </a:r>
          </a:p>
          <a:p>
            <a:r>
              <a:rPr lang="en-US" altLang="zh-TW" sz="1600" kern="100" dirty="0">
                <a:effectLst/>
                <a:latin typeface="Calibri" panose="020F0502020204030204" pitchFamily="34" charset="0"/>
                <a:ea typeface="新細明體" panose="02020500000000000000" pitchFamily="18" charset="-120"/>
                <a:cs typeface="Times New Roman" panose="02020603050405020304" pitchFamily="18" charset="0"/>
              </a:rPr>
              <a:t>2018</a:t>
            </a:r>
            <a:r>
              <a:rPr lang="zh-TW" altLang="zh-TW" sz="1600" kern="100" dirty="0">
                <a:effectLst/>
                <a:latin typeface="Calibri" panose="020F0502020204030204" pitchFamily="34" charset="0"/>
                <a:ea typeface="新細明體" panose="02020500000000000000" pitchFamily="18" charset="-120"/>
                <a:cs typeface="Times New Roman" panose="02020603050405020304" pitchFamily="18" charset="0"/>
              </a:rPr>
              <a:t>年</a:t>
            </a:r>
            <a:r>
              <a:rPr lang="en-US" altLang="zh-TW" sz="1600" kern="100" dirty="0">
                <a:effectLst/>
                <a:latin typeface="Calibri" panose="020F0502020204030204" pitchFamily="34" charset="0"/>
                <a:ea typeface="新細明體" panose="02020500000000000000" pitchFamily="18" charset="-120"/>
                <a:cs typeface="Times New Roman" panose="02020603050405020304" pitchFamily="18" charset="0"/>
              </a:rPr>
              <a:t>12</a:t>
            </a:r>
            <a:r>
              <a:rPr lang="zh-TW" altLang="zh-TW" sz="1600" kern="100" dirty="0">
                <a:effectLst/>
                <a:latin typeface="Calibri" panose="020F0502020204030204" pitchFamily="34" charset="0"/>
                <a:ea typeface="新細明體" panose="02020500000000000000" pitchFamily="18" charset="-120"/>
                <a:cs typeface="Times New Roman" panose="02020603050405020304" pitchFamily="18" charset="0"/>
              </a:rPr>
              <a:t>月</a:t>
            </a:r>
            <a:r>
              <a:rPr lang="en-US" altLang="zh-TW" sz="1600" kern="100" dirty="0">
                <a:effectLst/>
                <a:latin typeface="Calibri" panose="020F0502020204030204" pitchFamily="34" charset="0"/>
                <a:ea typeface="新細明體" panose="02020500000000000000" pitchFamily="18" charset="-120"/>
                <a:cs typeface="Times New Roman" panose="02020603050405020304" pitchFamily="18" charset="0"/>
              </a:rPr>
              <a:t>14</a:t>
            </a:r>
            <a:r>
              <a:rPr lang="zh-TW" altLang="zh-TW" sz="1600" kern="100" dirty="0">
                <a:effectLst/>
                <a:latin typeface="Calibri" panose="020F0502020204030204" pitchFamily="34" charset="0"/>
                <a:ea typeface="新細明體" panose="02020500000000000000" pitchFamily="18" charset="-120"/>
                <a:cs typeface="Times New Roman" panose="02020603050405020304" pitchFamily="18" charset="0"/>
              </a:rPr>
              <a:t>日，利沃夫會決議將</a:t>
            </a:r>
            <a:r>
              <a:rPr lang="en-US" altLang="zh-TW" sz="1600" kern="100" dirty="0">
                <a:effectLst/>
                <a:latin typeface="Calibri" panose="020F0502020204030204" pitchFamily="34" charset="0"/>
                <a:ea typeface="新細明體" panose="02020500000000000000" pitchFamily="18" charset="-120"/>
                <a:cs typeface="Times New Roman" panose="02020603050405020304" pitchFamily="18" charset="0"/>
              </a:rPr>
              <a:t>2019</a:t>
            </a:r>
            <a:r>
              <a:rPr lang="zh-TW" altLang="zh-TW" sz="1600" kern="100" dirty="0">
                <a:effectLst/>
                <a:latin typeface="Calibri" panose="020F0502020204030204" pitchFamily="34" charset="0"/>
                <a:ea typeface="新細明體" panose="02020500000000000000" pitchFamily="18" charset="-120"/>
                <a:cs typeface="Times New Roman" panose="02020603050405020304" pitchFamily="18" charset="0"/>
              </a:rPr>
              <a:t>年定為「班德拉年」，引起以色列駐烏克蘭大使黎翁的抗議。</a:t>
            </a:r>
            <a:r>
              <a:rPr lang="en-US" altLang="zh-TW" sz="1600" kern="100" dirty="0">
                <a:effectLst/>
                <a:latin typeface="Calibri" panose="020F0502020204030204" pitchFamily="34" charset="0"/>
                <a:ea typeface="新細明體" panose="02020500000000000000" pitchFamily="18" charset="-120"/>
                <a:cs typeface="Times New Roman" panose="02020603050405020304" pitchFamily="18" charset="0"/>
              </a:rPr>
              <a:t>2019</a:t>
            </a:r>
            <a:r>
              <a:rPr lang="zh-TW" altLang="zh-TW" sz="1600" kern="100" dirty="0">
                <a:effectLst/>
                <a:latin typeface="Calibri" panose="020F0502020204030204" pitchFamily="34" charset="0"/>
                <a:ea typeface="新細明體" panose="02020500000000000000" pitchFamily="18" charset="-120"/>
                <a:cs typeface="Times New Roman" panose="02020603050405020304" pitchFamily="18" charset="0"/>
              </a:rPr>
              <a:t>年</a:t>
            </a:r>
            <a:r>
              <a:rPr lang="en-US" altLang="zh-TW" sz="1600" kern="100" dirty="0">
                <a:effectLst/>
                <a:latin typeface="Calibri" panose="020F0502020204030204" pitchFamily="34" charset="0"/>
                <a:ea typeface="新細明體" panose="02020500000000000000" pitchFamily="18" charset="-120"/>
                <a:cs typeface="Times New Roman" panose="02020603050405020304" pitchFamily="18" charset="0"/>
              </a:rPr>
              <a:t>3</a:t>
            </a:r>
            <a:r>
              <a:rPr lang="zh-TW" altLang="zh-TW" sz="1600" kern="100" dirty="0">
                <a:effectLst/>
                <a:latin typeface="Calibri" panose="020F0502020204030204" pitchFamily="34" charset="0"/>
                <a:ea typeface="新細明體" panose="02020500000000000000" pitchFamily="18" charset="-120"/>
                <a:cs typeface="Times New Roman" panose="02020603050405020304" pitchFamily="18" charset="0"/>
              </a:rPr>
              <a:t>月，「烏克蘭民族主義者組織」的參戰者被正式賦與退伍單人地位，開始享有榮民福利，以及免費的公共交通、醫療、年金及公用事業優惠等特殊待遇。</a:t>
            </a:r>
          </a:p>
          <a:p>
            <a:r>
              <a:rPr lang="en-US" altLang="zh-TW" sz="1600" kern="100" dirty="0">
                <a:effectLst/>
                <a:latin typeface="Calibri" panose="020F0502020204030204" pitchFamily="34" charset="0"/>
                <a:ea typeface="新細明體" panose="02020500000000000000" pitchFamily="18" charset="-120"/>
                <a:cs typeface="Times New Roman" panose="02020603050405020304" pitchFamily="18" charset="0"/>
              </a:rPr>
              <a:t>2023</a:t>
            </a:r>
            <a:r>
              <a:rPr lang="zh-TW" altLang="zh-TW" sz="1600" kern="100" dirty="0">
                <a:effectLst/>
                <a:latin typeface="Calibri" panose="020F0502020204030204" pitchFamily="34" charset="0"/>
                <a:ea typeface="新細明體" panose="02020500000000000000" pitchFamily="18" charset="-120"/>
                <a:cs typeface="Times New Roman" panose="02020603050405020304" pitchFamily="18" charset="0"/>
              </a:rPr>
              <a:t>年</a:t>
            </a:r>
            <a:r>
              <a:rPr lang="en-US" altLang="zh-TW" sz="1600" kern="100" dirty="0">
                <a:effectLst/>
                <a:latin typeface="Calibri" panose="020F0502020204030204" pitchFamily="34" charset="0"/>
                <a:ea typeface="新細明體" panose="02020500000000000000" pitchFamily="18" charset="-120"/>
                <a:cs typeface="Times New Roman" panose="02020603050405020304" pitchFamily="18" charset="0"/>
              </a:rPr>
              <a:t>1</a:t>
            </a:r>
            <a:r>
              <a:rPr lang="zh-TW" altLang="zh-TW" sz="1600" kern="100" dirty="0">
                <a:effectLst/>
                <a:latin typeface="Calibri" panose="020F0502020204030204" pitchFamily="34" charset="0"/>
                <a:ea typeface="新細明體" panose="02020500000000000000" pitchFamily="18" charset="-120"/>
                <a:cs typeface="Times New Roman" panose="02020603050405020304" pitchFamily="18" charset="0"/>
              </a:rPr>
              <a:t>月</a:t>
            </a:r>
            <a:r>
              <a:rPr lang="en-US" altLang="zh-TW" sz="1600" kern="100" dirty="0">
                <a:effectLst/>
                <a:latin typeface="Calibri" panose="020F0502020204030204" pitchFamily="34" charset="0"/>
                <a:ea typeface="新細明體" panose="02020500000000000000" pitchFamily="18" charset="-120"/>
                <a:cs typeface="Times New Roman" panose="02020603050405020304" pitchFamily="18" charset="0"/>
              </a:rPr>
              <a:t>1</a:t>
            </a:r>
            <a:r>
              <a:rPr lang="zh-TW" altLang="zh-TW" sz="1600" kern="100" dirty="0">
                <a:effectLst/>
                <a:latin typeface="Calibri" panose="020F0502020204030204" pitchFamily="34" charset="0"/>
                <a:ea typeface="新細明體" panose="02020500000000000000" pitchFamily="18" charset="-120"/>
                <a:cs typeface="Times New Roman" panose="02020603050405020304" pitchFamily="18" charset="0"/>
              </a:rPr>
              <a:t>日，烏克蘭最高議會（拉達）紀念班德拉</a:t>
            </a:r>
            <a:r>
              <a:rPr lang="en-US" altLang="zh-TW" sz="1600" kern="100" dirty="0">
                <a:effectLst/>
                <a:latin typeface="Calibri" panose="020F0502020204030204" pitchFamily="34" charset="0"/>
                <a:ea typeface="新細明體" panose="02020500000000000000" pitchFamily="18" charset="-120"/>
                <a:cs typeface="Times New Roman" panose="02020603050405020304" pitchFamily="18" charset="0"/>
              </a:rPr>
              <a:t>114</a:t>
            </a:r>
            <a:r>
              <a:rPr lang="zh-TW" altLang="zh-TW" sz="1600" kern="100" dirty="0">
                <a:effectLst/>
                <a:latin typeface="Calibri" panose="020F0502020204030204" pitchFamily="34" charset="0"/>
                <a:ea typeface="新細明體" panose="02020500000000000000" pitchFamily="18" charset="-120"/>
                <a:cs typeface="Times New Roman" panose="02020603050405020304" pitchFamily="18" charset="0"/>
              </a:rPr>
              <a:t>歲誕辰，在推特上發佈了一張烏克蘭軍隊總司令札魯茲尼將軍在班德拉畫像下的照片，並引述了班德拉所寫的幾句話：</a:t>
            </a:r>
          </a:p>
          <a:p>
            <a:r>
              <a:rPr lang="zh-TW" altLang="zh-TW" sz="1600" kern="100" dirty="0">
                <a:effectLst/>
                <a:latin typeface="Calibri" panose="020F0502020204030204" pitchFamily="34" charset="0"/>
                <a:ea typeface="新細明體" panose="02020500000000000000" pitchFamily="18" charset="-120"/>
                <a:cs typeface="Times New Roman" panose="02020603050405020304" pitchFamily="18" charset="0"/>
              </a:rPr>
              <a:t>「當一個國家在麵包和自由之間做選擇時，它選擇了麵包，最終會失去一切，包括麵包。如果一個國家選擇了自由，那麼它將擁有自己創造的麵包，沒有人會把它奪走。當俄羅斯帝國不復存在時，烏克蘭民族主義的完全和最終勝利就會出現」。烏克蘭議會的社交媒體補充說：「目前的鬥爭是針對俄羅斯帝國的，班德拉的這些指導對武裝部隊總司令來說是很正常的，」</a:t>
            </a:r>
          </a:p>
          <a:p>
            <a:r>
              <a:rPr lang="zh-TW" altLang="zh-TW" sz="1600" kern="100" dirty="0">
                <a:effectLst/>
                <a:latin typeface="Calibri" panose="020F0502020204030204" pitchFamily="34" charset="0"/>
                <a:ea typeface="新細明體" panose="02020500000000000000" pitchFamily="18" charset="-120"/>
                <a:cs typeface="Times New Roman" panose="02020603050405020304" pitchFamily="18" charset="0"/>
              </a:rPr>
              <a:t>對此，波蘭總理莫拉維茨奇表示，我們對任何美化班德拉的行為抱持極端批判態度，這裡不允許任何空間，莫拉維茨奇強調說：「在我與烏克蘭總理什米加爾的下一次談話中，我將非常、非常明確地說出這一點。」「對任何美化甚至紀念班德拉的行為，我們都是極其批評的。」對於烏克蘭人在二戰中的罪行，「這裡不可能絲毫讓步，讓那些否認那場可怕的種族滅絕，是不可想象的事情，對於不想進行全面賠償、全面認罪的人，絕不寬容。」</a:t>
            </a:r>
          </a:p>
        </p:txBody>
      </p:sp>
    </p:spTree>
    <p:extLst>
      <p:ext uri="{BB962C8B-B14F-4D97-AF65-F5344CB8AC3E}">
        <p14:creationId xmlns:p14="http://schemas.microsoft.com/office/powerpoint/2010/main" val="10409979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標題 2">
            <a:extLst>
              <a:ext uri="{FF2B5EF4-FFF2-40B4-BE49-F238E27FC236}">
                <a16:creationId xmlns:a16="http://schemas.microsoft.com/office/drawing/2014/main" id="{242CC60F-D4D8-7029-E16A-2AE820798CC2}"/>
              </a:ext>
            </a:extLst>
          </p:cNvPr>
          <p:cNvSpPr>
            <a:spLocks noGrp="1"/>
          </p:cNvSpPr>
          <p:nvPr>
            <p:ph type="subTitle" idx="1"/>
          </p:nvPr>
        </p:nvSpPr>
        <p:spPr>
          <a:xfrm>
            <a:off x="749687" y="5592048"/>
            <a:ext cx="10692625" cy="1010771"/>
          </a:xfrm>
        </p:spPr>
        <p:txBody>
          <a:bodyPr/>
          <a:lstStyle/>
          <a:p>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1945</a:t>
            </a: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年</a:t>
            </a:r>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2</a:t>
            </a: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月</a:t>
            </a:r>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7</a:t>
            </a: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日，雅爾達會議決定，將冦松線以東的波蘭領土割讓給蘇聯（灰色部分）由烏克蘭丶白俄羅斯和立陶宛三共和國瓜分。相對的，波蘭國界西移</a:t>
            </a:r>
            <a:r>
              <a:rPr lang="en-US"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200</a:t>
            </a:r>
            <a:r>
              <a:rPr lang="zh-TW" altLang="zh-TW" sz="1800" b="1" kern="100" dirty="0">
                <a:effectLst/>
                <a:latin typeface="Calibri" panose="020F0502020204030204" pitchFamily="34" charset="0"/>
                <a:ea typeface="新細明體" panose="02020500000000000000" pitchFamily="18" charset="-120"/>
                <a:cs typeface="Times New Roman" panose="02020603050405020304" pitchFamily="18" charset="0"/>
              </a:rPr>
              <a:t>公里，取得了原德國東部領土（紅色部分），作為補償。另外還有一部分領土又進行了調整。</a:t>
            </a:r>
            <a:endParaRPr lang="zh-TW" altLang="zh-TW" sz="1800" kern="100" dirty="0">
              <a:effectLst/>
              <a:latin typeface="Calibri" panose="020F0502020204030204" pitchFamily="34" charset="0"/>
              <a:ea typeface="新細明體" panose="02020500000000000000" pitchFamily="18" charset="-120"/>
              <a:cs typeface="Times New Roman" panose="02020603050405020304" pitchFamily="18" charset="0"/>
            </a:endParaRPr>
          </a:p>
          <a:p>
            <a:endParaRPr lang="zh-TW" altLang="en-US" dirty="0"/>
          </a:p>
        </p:txBody>
      </p:sp>
      <p:pic>
        <p:nvPicPr>
          <p:cNvPr id="5" name="圖片 4">
            <a:extLst>
              <a:ext uri="{FF2B5EF4-FFF2-40B4-BE49-F238E27FC236}">
                <a16:creationId xmlns:a16="http://schemas.microsoft.com/office/drawing/2014/main" id="{D5B0E155-D40E-9F19-6911-55D750F3665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8499" y="255181"/>
            <a:ext cx="5715000" cy="5210175"/>
          </a:xfrm>
          <a:prstGeom prst="rect">
            <a:avLst/>
          </a:prstGeom>
        </p:spPr>
      </p:pic>
    </p:spTree>
    <p:extLst>
      <p:ext uri="{BB962C8B-B14F-4D97-AF65-F5344CB8AC3E}">
        <p14:creationId xmlns:p14="http://schemas.microsoft.com/office/powerpoint/2010/main" val="1401008188"/>
      </p:ext>
    </p:extLst>
  </p:cSld>
  <p:clrMapOvr>
    <a:masterClrMapping/>
  </p:clrMapOvr>
</p:sld>
</file>

<file path=ppt/theme/theme1.xml><?xml version="1.0" encoding="utf-8"?>
<a:theme xmlns:a="http://schemas.openxmlformats.org/drawingml/2006/main" name="絲縷">
  <a:themeElements>
    <a:clrScheme name="絲縷">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絲縷">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絲縷">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20</TotalTime>
  <Words>1171</Words>
  <Application>Microsoft Office PowerPoint</Application>
  <PresentationFormat>寬螢幕</PresentationFormat>
  <Paragraphs>44</Paragraphs>
  <Slides>11</Slides>
  <Notes>0</Notes>
  <HiddenSlides>0</HiddenSlides>
  <MMClips>0</MMClips>
  <ScaleCrop>false</ScaleCrop>
  <HeadingPairs>
    <vt:vector size="6" baseType="variant">
      <vt:variant>
        <vt:lpstr>使用字型</vt:lpstr>
      </vt:variant>
      <vt:variant>
        <vt:i4>4</vt:i4>
      </vt:variant>
      <vt:variant>
        <vt:lpstr>佈景主題</vt:lpstr>
      </vt:variant>
      <vt:variant>
        <vt:i4>1</vt:i4>
      </vt:variant>
      <vt:variant>
        <vt:lpstr>投影片標題</vt:lpstr>
      </vt:variant>
      <vt:variant>
        <vt:i4>11</vt:i4>
      </vt:variant>
    </vt:vector>
  </HeadingPairs>
  <TitlesOfParts>
    <vt:vector size="16" baseType="lpstr">
      <vt:lpstr>Arial</vt:lpstr>
      <vt:lpstr>Calibri</vt:lpstr>
      <vt:lpstr>Century Gothic</vt:lpstr>
      <vt:lpstr>Wingdings 3</vt:lpstr>
      <vt:lpstr>絲縷</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靜君 吳</dc:creator>
  <cp:lastModifiedBy>靜君 吳</cp:lastModifiedBy>
  <cp:revision>7</cp:revision>
  <dcterms:created xsi:type="dcterms:W3CDTF">2023-01-31T16:05:17Z</dcterms:created>
  <dcterms:modified xsi:type="dcterms:W3CDTF">2023-02-01T01:13:28Z</dcterms:modified>
</cp:coreProperties>
</file>